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8"/>
  </p:notesMasterIdLst>
  <p:handoutMasterIdLst>
    <p:handoutMasterId r:id="rId29"/>
  </p:handoutMasterIdLst>
  <p:sldIdLst>
    <p:sldId id="256" r:id="rId3"/>
    <p:sldId id="274" r:id="rId4"/>
    <p:sldId id="265" r:id="rId5"/>
    <p:sldId id="267" r:id="rId6"/>
    <p:sldId id="286" r:id="rId7"/>
    <p:sldId id="282" r:id="rId8"/>
    <p:sldId id="288" r:id="rId9"/>
    <p:sldId id="271" r:id="rId10"/>
    <p:sldId id="297" r:id="rId11"/>
    <p:sldId id="283" r:id="rId12"/>
    <p:sldId id="303" r:id="rId13"/>
    <p:sldId id="304" r:id="rId14"/>
    <p:sldId id="302" r:id="rId15"/>
    <p:sldId id="294" r:id="rId16"/>
    <p:sldId id="284" r:id="rId17"/>
    <p:sldId id="296" r:id="rId18"/>
    <p:sldId id="293" r:id="rId19"/>
    <p:sldId id="290" r:id="rId20"/>
    <p:sldId id="287" r:id="rId21"/>
    <p:sldId id="289" r:id="rId22"/>
    <p:sldId id="291" r:id="rId23"/>
    <p:sldId id="299" r:id="rId24"/>
    <p:sldId id="295" r:id="rId25"/>
    <p:sldId id="277" r:id="rId26"/>
    <p:sldId id="27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565400"/>
    <a:srgbClr val="CC99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7024" autoAdjust="0"/>
  </p:normalViewPr>
  <p:slideViewPr>
    <p:cSldViewPr snapToGrid="0" showGuides="1">
      <p:cViewPr varScale="1">
        <p:scale>
          <a:sx n="81" d="100"/>
          <a:sy n="81" d="100"/>
        </p:scale>
        <p:origin x="10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123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ru-RU" smtClean="0"/>
              <a:t>08.09.2021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ru-RU" smtClean="0"/>
              <a:t>08.09.2021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1731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3987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1629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ru-RU" smtClean="0"/>
              <a:t>08.09.2021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ru-RU" smtClean="0"/>
              <a:t>08.09.2021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Прямоугольник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sp>
        <p:nvSpPr>
          <p:cNvPr id="11" name="Рисунок 10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9" name="Инструкции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14400">
              <a:buNone/>
            </a:pPr>
            <a:r>
              <a:rPr lang="ru-RU" sz="1200" b="1" i="1" dirty="0" smtClean="0">
                <a:solidFill>
                  <a:schemeClr val="lt1"/>
                </a:solidFill>
                <a:latin typeface="Arial"/>
                <a:ea typeface="+mn-ea"/>
                <a:cs typeface="Arial"/>
              </a:rPr>
              <a:t>ПРИМЕЧАНИЕ.</a:t>
            </a:r>
          </a:p>
          <a:p>
            <a:pPr algn="l" defTabSz="914400">
              <a:buNone/>
            </a:pPr>
            <a:r>
              <a:rPr lang="ru-RU" sz="1200" b="0" i="1" dirty="0" smtClean="0">
                <a:solidFill>
                  <a:schemeClr val="lt1"/>
                </a:solidFill>
                <a:latin typeface="Arial"/>
                <a:ea typeface="+mn-ea"/>
                <a:cs typeface="Arial"/>
              </a:rPr>
              <a:t>Чтобы изменить изображение на этом слайде, выделите рисунок и удалите его. Затем щелкните значок "Рисунки" в заполнителе и вставьте свое изображение.</a:t>
            </a:r>
            <a:endParaRPr lang="ru-RU" sz="1200" b="0" i="1" dirty="0">
              <a:solidFill>
                <a:schemeClr val="lt1"/>
              </a:solidFill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Прямоугольник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1" name="Группа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ru-RU" smtClean="0"/>
              <a:t>08.09.2021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ru-RU" smtClean="0"/>
              <a:t>08.09.2021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ru-RU" smtClean="0"/>
              <a:t>08.09.2021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ru-RU" smtClean="0"/>
              <a:t>08.09.2021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ru-RU" smtClean="0"/>
              <a:t>08.09.2021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ru-RU" smtClean="0"/>
              <a:t>08.09.2021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ru-RU" smtClean="0"/>
              <a:t>08.09.2021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ru-RU" smtClean="0"/>
              <a:t>08.09.2021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ru-RU" smtClean="0"/>
              <a:t>08.09.2021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  <a:p>
            <a:pPr lvl="5"/>
            <a:r>
              <a:rPr lang="ru-RU" dirty="0" smtClean="0"/>
              <a:t>Шестой уровень</a:t>
            </a:r>
          </a:p>
          <a:p>
            <a:pPr lvl="6"/>
            <a:r>
              <a:rPr lang="ru-RU" dirty="0" smtClean="0"/>
              <a:t>Седьмой уровень</a:t>
            </a:r>
          </a:p>
          <a:p>
            <a:pPr lvl="7"/>
            <a:r>
              <a:rPr lang="ru-RU" dirty="0" smtClean="0"/>
              <a:t>Восьмой уровень</a:t>
            </a:r>
          </a:p>
          <a:p>
            <a:pPr lvl="8"/>
            <a:r>
              <a:rPr lang="ru-RU" dirty="0" smtClean="0"/>
              <a:t>Девятый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402B9795-92DC-40DC-A1CA-9A4B349D7824}" type="datetimeFigureOut">
              <a:rPr lang="ru-RU" smtClean="0"/>
              <a:pPr/>
              <a:t>08.09.2021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0FF54DE5-C571-48E8-A5BC-B369434E2F44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0" y="1310657"/>
            <a:ext cx="8228482" cy="3201128"/>
          </a:xfrm>
          <a:solidFill>
            <a:schemeClr val="bg2">
              <a:lumMod val="75000"/>
            </a:schemeClr>
          </a:solidFill>
        </p:spPr>
        <p:txBody>
          <a:bodyPr anchor="ctr">
            <a:normAutofit/>
          </a:bodyPr>
          <a:lstStyle/>
          <a:p>
            <a:pPr algn="ctr">
              <a:spcBef>
                <a:spcPts val="1"/>
              </a:spcBef>
            </a:pPr>
            <a:r>
              <a:rPr lang="ru-RU" sz="4400" b="0" i="0" dirty="0" smtClean="0">
                <a:solidFill>
                  <a:srgbClr val="514843"/>
                </a:solidFill>
                <a:latin typeface="Plantagenet Cherokee"/>
                <a:ea typeface="+mj-ea"/>
                <a:cs typeface="+mj-cs"/>
              </a:rPr>
              <a:t/>
            </a:r>
            <a:br>
              <a:rPr lang="ru-RU" sz="4400" b="0" i="0" dirty="0" smtClean="0">
                <a:solidFill>
                  <a:srgbClr val="514843"/>
                </a:solidFill>
                <a:latin typeface="Plantagenet Cherokee"/>
                <a:ea typeface="+mj-ea"/>
                <a:cs typeface="+mj-cs"/>
              </a:rPr>
            </a:br>
            <a:r>
              <a:rPr lang="ru-RU" sz="2800" b="1" dirty="0"/>
              <a:t>Проблема сохранения культурных традиций Донского казачества в системе образования Волгоградской области как главного партнера музеев</a:t>
            </a:r>
            <a:endParaRPr lang="ru-RU" sz="2800" b="0" i="0" baseline="0" dirty="0">
              <a:solidFill>
                <a:srgbClr val="514843"/>
              </a:solidFill>
              <a:latin typeface="Plantagenet Cherokee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0" y="4511784"/>
            <a:ext cx="8228482" cy="115492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000" b="1" i="1" dirty="0" smtClean="0"/>
              <a:t>Анна Николаевна Демидова,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b="1" i="1" dirty="0" smtClean="0"/>
              <a:t>кандидат исторических наук, доцент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b="1" i="1" dirty="0" smtClean="0"/>
              <a:t>ЧОУШ «Вайда» </a:t>
            </a:r>
            <a:r>
              <a:rPr lang="ru-RU" sz="2000" b="1" i="1" dirty="0" err="1" smtClean="0"/>
              <a:t>г.Волгограда</a:t>
            </a:r>
            <a:endParaRPr lang="ru-RU" sz="2000" b="1" i="1" dirty="0"/>
          </a:p>
        </p:txBody>
      </p:sp>
      <p:pic>
        <p:nvPicPr>
          <p:cNvPr id="4" name="Рисунок 3" descr="Открытая книга на столе на фоне расплывчатого изображения книжных полок." title="Sample Picture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>
          <a:xfrm>
            <a:off x="8228482" y="1310656"/>
            <a:ext cx="3963518" cy="3201128"/>
          </a:xfrm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60461" y="2395472"/>
            <a:ext cx="9133804" cy="2419416"/>
          </a:xfrm>
          <a:solidFill>
            <a:srgbClr val="FFC000"/>
          </a:solidFill>
        </p:spPr>
        <p:txBody>
          <a:bodyPr>
            <a:noAutofit/>
          </a:bodyPr>
          <a:lstStyle/>
          <a:p>
            <a:pPr algn="just"/>
            <a:r>
              <a:rPr lang="ru-RU" sz="2800" i="1" dirty="0" smtClean="0"/>
              <a:t>Без знания истории мы должны признать себя случайностями, не знающими, как и зачем мы пришли в мир, как и для чего в нем живем, как и к чему должны стремиться.</a:t>
            </a:r>
          </a:p>
          <a:p>
            <a:pPr algn="r"/>
            <a:r>
              <a:rPr lang="ru-RU" sz="2800" i="1" dirty="0" err="1" smtClean="0"/>
              <a:t>В.О.Ключевский</a:t>
            </a:r>
            <a:r>
              <a:rPr lang="ru-RU" sz="2800" i="1" dirty="0" smtClean="0"/>
              <a:t> </a:t>
            </a:r>
          </a:p>
          <a:p>
            <a:pPr algn="just"/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378507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ТАКОЕ КРАЕВЕДЕНИЕ?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1847" y="1365161"/>
            <a:ext cx="6296867" cy="480703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2"/>
                </a:solidFill>
              </a:rPr>
              <a:t>Изучить историю страны нельзя, не зная истории её отдельных регионов. </a:t>
            </a:r>
          </a:p>
          <a:p>
            <a:pPr algn="just"/>
            <a:r>
              <a:rPr lang="ru-RU" dirty="0">
                <a:solidFill>
                  <a:schemeClr val="tx2"/>
                </a:solidFill>
              </a:rPr>
              <a:t>Познавая свою Малую Родину, человек осознаёт сопричастность к стране, к её прошлому, настоящему и будущему. </a:t>
            </a:r>
          </a:p>
          <a:p>
            <a:pPr algn="just"/>
            <a:r>
              <a:rPr lang="ru-RU" b="1" dirty="0">
                <a:solidFill>
                  <a:schemeClr val="tx2"/>
                </a:solidFill>
              </a:rPr>
              <a:t>Родоначальником краеведения</a:t>
            </a:r>
            <a:r>
              <a:rPr lang="ru-RU" dirty="0">
                <a:solidFill>
                  <a:schemeClr val="tx2"/>
                </a:solidFill>
              </a:rPr>
              <a:t> в России </a:t>
            </a:r>
            <a:r>
              <a:rPr lang="ru-RU" b="1" dirty="0">
                <a:solidFill>
                  <a:schemeClr val="tx2"/>
                </a:solidFill>
              </a:rPr>
              <a:t>можно по праву считать </a:t>
            </a:r>
            <a:r>
              <a:rPr lang="ru-RU" b="1" dirty="0" err="1" smtClean="0">
                <a:solidFill>
                  <a:schemeClr val="tx2"/>
                </a:solidFill>
              </a:rPr>
              <a:t>М.В.Ломоносова</a:t>
            </a:r>
            <a:r>
              <a:rPr lang="ru-RU" dirty="0">
                <a:solidFill>
                  <a:schemeClr val="tx2"/>
                </a:solidFill>
              </a:rPr>
              <a:t>. </a:t>
            </a:r>
          </a:p>
          <a:p>
            <a:pPr algn="just"/>
            <a:r>
              <a:rPr lang="ru-RU" dirty="0">
                <a:solidFill>
                  <a:schemeClr val="tx2"/>
                </a:solidFill>
              </a:rPr>
              <a:t>Ещё в </a:t>
            </a:r>
            <a:r>
              <a:rPr lang="en-US" dirty="0">
                <a:solidFill>
                  <a:schemeClr val="tx2"/>
                </a:solidFill>
              </a:rPr>
              <a:t>XVIII </a:t>
            </a:r>
            <a:r>
              <a:rPr lang="ru-RU" dirty="0">
                <a:solidFill>
                  <a:schemeClr val="tx2"/>
                </a:solidFill>
              </a:rPr>
              <a:t>веке он предложил использовать местных «</a:t>
            </a:r>
            <a:r>
              <a:rPr lang="ru-RU" dirty="0" err="1">
                <a:solidFill>
                  <a:schemeClr val="tx2"/>
                </a:solidFill>
              </a:rPr>
              <a:t>краезнатцев</a:t>
            </a:r>
            <a:r>
              <a:rPr lang="ru-RU" dirty="0">
                <a:solidFill>
                  <a:schemeClr val="tx2"/>
                </a:solidFill>
              </a:rPr>
              <a:t>» при подготовке хозяйственно-географической карты России. </a:t>
            </a:r>
            <a:endParaRPr lang="en-US" dirty="0">
              <a:solidFill>
                <a:schemeClr val="tx2"/>
              </a:solidFill>
            </a:endParaRPr>
          </a:p>
          <a:p>
            <a:pPr algn="just"/>
            <a:r>
              <a:rPr lang="ru-RU" b="1" dirty="0">
                <a:solidFill>
                  <a:schemeClr val="tx2"/>
                </a:solidFill>
              </a:rPr>
              <a:t>Термин «краеведение» был введён в 1914 году историком </a:t>
            </a:r>
            <a:r>
              <a:rPr lang="ru-RU" b="1" dirty="0" err="1">
                <a:solidFill>
                  <a:schemeClr val="tx2"/>
                </a:solidFill>
              </a:rPr>
              <a:t>В.Я.Улановым</a:t>
            </a:r>
            <a:r>
              <a:rPr lang="ru-RU" b="1" dirty="0">
                <a:solidFill>
                  <a:schemeClr val="tx2"/>
                </a:solidFill>
              </a:rPr>
              <a:t> и географом </a:t>
            </a:r>
            <a:r>
              <a:rPr lang="ru-RU" b="1" dirty="0" err="1">
                <a:solidFill>
                  <a:schemeClr val="tx2"/>
                </a:solidFill>
              </a:rPr>
              <a:t>И.Д.Маньковым</a:t>
            </a:r>
            <a:endParaRPr lang="ru-RU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0305" y="1365161"/>
            <a:ext cx="5309144" cy="4807039"/>
          </a:xfrm>
          <a:solidFill>
            <a:srgbClr val="FF3300"/>
          </a:solidFill>
        </p:spPr>
        <p:txBody>
          <a:bodyPr>
            <a:normAutofit/>
          </a:bodyPr>
          <a:lstStyle/>
          <a:p>
            <a:endParaRPr lang="ru-RU" dirty="0" smtClean="0">
              <a:solidFill>
                <a:schemeClr val="tx2"/>
              </a:solidFill>
            </a:endParaRPr>
          </a:p>
          <a:p>
            <a:endParaRPr lang="ru-RU" dirty="0" smtClean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5542" y="1627728"/>
            <a:ext cx="513867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400" b="1" i="1" dirty="0">
                <a:solidFill>
                  <a:srgbClr val="0064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Краеведение</a:t>
            </a:r>
            <a:r>
              <a:rPr lang="ru-RU" altLang="ru-RU" sz="2400" b="1" i="1" dirty="0">
                <a:solidFill>
                  <a:srgbClr val="0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 – это изучение истории, природы, географии, </a:t>
            </a:r>
            <a:r>
              <a:rPr lang="ru-RU" altLang="ru-RU" sz="2400" b="1" i="1" dirty="0" smtClean="0">
                <a:solidFill>
                  <a:srgbClr val="0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хозяйства</a:t>
            </a:r>
            <a:r>
              <a:rPr lang="ru-RU" altLang="ru-RU" sz="2400" b="1" i="1" dirty="0">
                <a:solidFill>
                  <a:srgbClr val="0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культуры определённой территории, района, населённого </a:t>
            </a:r>
            <a:r>
              <a:rPr lang="ru-RU" altLang="ru-RU" sz="2400" b="1" i="1" dirty="0" smtClean="0">
                <a:solidFill>
                  <a:srgbClr val="0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пункта</a:t>
            </a:r>
            <a:r>
              <a:rPr lang="ru-RU" altLang="ru-RU" sz="2400" b="1" i="1" dirty="0">
                <a:solidFill>
                  <a:srgbClr val="0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.</a:t>
            </a:r>
            <a:r>
              <a:rPr lang="ru-RU" altLang="ru-RU" sz="2400" dirty="0"/>
              <a:t/>
            </a:r>
            <a:br>
              <a:rPr lang="ru-RU" altLang="ru-RU" sz="2400" dirty="0"/>
            </a:br>
            <a:r>
              <a:rPr lang="ru-RU" altLang="ru-RU" sz="2400" b="1" i="1" dirty="0">
                <a:solidFill>
                  <a:srgbClr val="0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  </a:t>
            </a:r>
            <a:br>
              <a:rPr lang="ru-RU" altLang="ru-RU" sz="2400" b="1" i="1" dirty="0">
                <a:solidFill>
                  <a:srgbClr val="0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r>
              <a:rPr lang="ru-RU" altLang="ru-RU" sz="2400" b="1" i="1" dirty="0">
                <a:solidFill>
                  <a:srgbClr val="0064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Историческое краеведение</a:t>
            </a:r>
            <a:r>
              <a:rPr lang="ru-RU" altLang="ru-RU" sz="2400" b="1" i="1" dirty="0">
                <a:solidFill>
                  <a:srgbClr val="0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 изучает </a:t>
            </a:r>
            <a:r>
              <a:rPr lang="ru-RU" altLang="ru-RU" sz="2400" b="1" i="1" dirty="0" smtClean="0">
                <a:solidFill>
                  <a:srgbClr val="0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>
                <a:solidFill>
                  <a:srgbClr val="0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прошлое края</a:t>
            </a:r>
            <a:r>
              <a:rPr lang="ru-RU" altLang="ru-RU" sz="2400" b="1" i="1" dirty="0" smtClean="0">
                <a:solidFill>
                  <a:srgbClr val="0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altLang="ru-RU" sz="2400" b="1" i="1" dirty="0" smtClean="0">
              <a:solidFill>
                <a:srgbClr val="00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ru-RU" sz="2400" b="1" i="1" dirty="0">
                <a:solidFill>
                  <a:srgbClr val="5654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smtClean="0">
                <a:solidFill>
                  <a:srgbClr val="5654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История нашего края неразрывно связана с историей и культурой донского казачества.</a:t>
            </a:r>
          </a:p>
          <a:p>
            <a:pPr algn="just"/>
            <a:endParaRPr lang="ru-RU" altLang="ru-RU" sz="2400" b="1" i="1" dirty="0" smtClean="0">
              <a:solidFill>
                <a:srgbClr val="00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r>
              <a:rPr lang="ru-RU" sz="2400" dirty="0"/>
              <a:t/>
            </a:r>
            <a:br>
              <a:rPr lang="ru-RU" sz="2400" dirty="0"/>
            </a:br>
            <a:r>
              <a:rPr lang="ru-RU" altLang="ru-RU" sz="2400" dirty="0">
                <a:latin typeface="Arial" panose="020B0604020202020204" pitchFamily="34" charset="0"/>
              </a:rPr>
              <a:t/>
            </a:r>
            <a:br>
              <a:rPr lang="ru-RU" altLang="ru-RU" sz="2400" dirty="0">
                <a:latin typeface="Arial" panose="020B0604020202020204" pitchFamily="34" charset="0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9702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СОВРЕМЕННЫЕ ТЕНДЕНЦИИ РАЗВИТИЯ КРАЕВЕДЕНИЯ В 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0330" y="1389280"/>
            <a:ext cx="5445252" cy="4572001"/>
          </a:xfrm>
          <a:solidFill>
            <a:schemeClr val="bg2">
              <a:lumMod val="9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sz="2400" dirty="0" smtClean="0"/>
              <a:t> В современной российской исторической науке </a:t>
            </a:r>
            <a:r>
              <a:rPr lang="ru-RU" sz="2400" dirty="0"/>
              <a:t>к</a:t>
            </a:r>
            <a:r>
              <a:rPr lang="ru-RU" sz="2400" dirty="0" smtClean="0"/>
              <a:t>раеведение все чаще рассматривается в контексте </a:t>
            </a:r>
            <a:r>
              <a:rPr lang="ru-RU" sz="2400" dirty="0" err="1" smtClean="0"/>
              <a:t>регионалистики</a:t>
            </a:r>
            <a:r>
              <a:rPr lang="ru-RU" sz="2400" dirty="0" smtClean="0"/>
              <a:t>, региональной истории.</a:t>
            </a:r>
          </a:p>
          <a:p>
            <a:pPr algn="just"/>
            <a:r>
              <a:rPr lang="ru-RU" sz="2400" b="1" dirty="0" err="1" smtClean="0"/>
              <a:t>Регионалистика</a:t>
            </a:r>
            <a:r>
              <a:rPr lang="ru-RU" sz="2400" dirty="0" smtClean="0"/>
              <a:t> </a:t>
            </a:r>
            <a:r>
              <a:rPr lang="ru-RU" sz="2400" dirty="0"/>
              <a:t>— это комплекс более широких </a:t>
            </a:r>
            <a:r>
              <a:rPr lang="ru-RU" sz="2400" dirty="0" smtClean="0"/>
              <a:t>знаний</a:t>
            </a:r>
            <a:r>
              <a:rPr lang="ru-RU" sz="2400" dirty="0"/>
              <a:t>, чем краеведение, включающих современное состояние региона и сферу </a:t>
            </a:r>
            <a:r>
              <a:rPr lang="ru-RU" sz="2400" dirty="0" smtClean="0"/>
              <a:t>политологии. </a:t>
            </a:r>
          </a:p>
          <a:p>
            <a:pPr algn="just"/>
            <a:r>
              <a:rPr lang="ru-RU" sz="2400" dirty="0"/>
              <a:t>П</a:t>
            </a:r>
            <a:r>
              <a:rPr lang="ru-RU" sz="2400" dirty="0" smtClean="0"/>
              <a:t>од </a:t>
            </a:r>
            <a:r>
              <a:rPr lang="ru-RU" sz="2400" b="1" dirty="0"/>
              <a:t>краеведением</a:t>
            </a:r>
            <a:r>
              <a:rPr lang="ru-RU" sz="2400" dirty="0"/>
              <a:t> </a:t>
            </a:r>
            <a:r>
              <a:rPr lang="ru-RU" sz="2400" b="1" dirty="0"/>
              <a:t>понимают не только науку</a:t>
            </a:r>
            <a:r>
              <a:rPr lang="ru-RU" sz="2400" dirty="0"/>
              <a:t>, изучающую развитие и современное состояние конкретных региональных </a:t>
            </a:r>
            <a:r>
              <a:rPr lang="ru-RU" sz="2400" dirty="0" smtClean="0"/>
              <a:t>территорий</a:t>
            </a:r>
            <a:r>
              <a:rPr lang="ru-RU" sz="2400" dirty="0"/>
              <a:t>, </a:t>
            </a:r>
            <a:r>
              <a:rPr lang="ru-RU" sz="2400" b="1" dirty="0"/>
              <a:t>но и научно-популяризаторскую и </a:t>
            </a:r>
            <a:r>
              <a:rPr lang="ru-RU" sz="2400" b="1" dirty="0" smtClean="0"/>
              <a:t>просветительскую </a:t>
            </a:r>
            <a:r>
              <a:rPr lang="ru-RU" sz="2400" b="1" dirty="0"/>
              <a:t>работу </a:t>
            </a:r>
            <a:r>
              <a:rPr lang="ru-RU" sz="2400" dirty="0"/>
              <a:t>определенной </a:t>
            </a:r>
            <a:r>
              <a:rPr lang="ru-RU" sz="2400" dirty="0" smtClean="0"/>
              <a:t>тематики. </a:t>
            </a:r>
          </a:p>
          <a:p>
            <a:pPr algn="just"/>
            <a:r>
              <a:rPr lang="ru-RU" sz="2400" dirty="0" smtClean="0"/>
              <a:t>В</a:t>
            </a:r>
            <a:r>
              <a:rPr lang="ru-RU" sz="2400" dirty="0"/>
              <a:t> </a:t>
            </a:r>
            <a:r>
              <a:rPr lang="ru-RU" sz="2400" b="1" dirty="0"/>
              <a:t>краеведческой работе </a:t>
            </a:r>
            <a:r>
              <a:rPr lang="ru-RU" sz="2400" dirty="0"/>
              <a:t>«объединяются по интересам люди разного возраста, разного социокультурного статуса, разного уровня </a:t>
            </a:r>
            <a:r>
              <a:rPr lang="ru-RU" sz="2400" dirty="0" smtClean="0"/>
              <a:t>подготовки</a:t>
            </a:r>
            <a:r>
              <a:rPr lang="ru-RU" sz="2400" dirty="0"/>
              <a:t>»</a:t>
            </a:r>
            <a:endParaRPr lang="ru-RU" sz="240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900" y="1389280"/>
            <a:ext cx="4384548" cy="457200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ru-RU" sz="2000" b="1" dirty="0" smtClean="0"/>
              <a:t>1990 г. – создание Союза </a:t>
            </a:r>
            <a:r>
              <a:rPr lang="ru-RU" sz="2000" b="1" dirty="0"/>
              <a:t>краеведов России</a:t>
            </a:r>
            <a:r>
              <a:rPr lang="ru-RU" sz="2000" dirty="0"/>
              <a:t> </a:t>
            </a:r>
            <a:r>
              <a:rPr lang="ru-RU" sz="2000" dirty="0" smtClean="0"/>
              <a:t>как </a:t>
            </a:r>
            <a:r>
              <a:rPr lang="ru-RU" sz="2000" dirty="0"/>
              <a:t>руководящего и координирующего центра краеведов Российской </a:t>
            </a:r>
            <a:r>
              <a:rPr lang="ru-RU" sz="2000" dirty="0" smtClean="0"/>
              <a:t>Федерации под рук. </a:t>
            </a:r>
            <a:r>
              <a:rPr lang="ru-RU" sz="2000" dirty="0" err="1" smtClean="0"/>
              <a:t>С.О.Шмидта</a:t>
            </a:r>
            <a:r>
              <a:rPr lang="ru-RU" sz="2000" dirty="0" smtClean="0"/>
              <a:t>, д.и.н.,  профессора </a:t>
            </a:r>
            <a:r>
              <a:rPr lang="ru-RU" sz="2000" dirty="0"/>
              <a:t>Историко-архивного института Российского государственного гуманитарного </a:t>
            </a:r>
            <a:r>
              <a:rPr lang="ru-RU" sz="2000" dirty="0" smtClean="0"/>
              <a:t>университета, академика </a:t>
            </a:r>
            <a:r>
              <a:rPr lang="ru-RU" sz="2000" dirty="0"/>
              <a:t>Российской академии </a:t>
            </a:r>
            <a:r>
              <a:rPr lang="ru-RU" sz="2000" dirty="0" smtClean="0"/>
              <a:t>образования.</a:t>
            </a:r>
          </a:p>
          <a:p>
            <a:pPr algn="just"/>
            <a:r>
              <a:rPr lang="ru-RU" sz="2000" dirty="0" smtClean="0"/>
              <a:t>Это стало началом активной разработки как на федеральном, так и региональном уровне проблем краеведения. 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104900" y="6177398"/>
            <a:ext cx="10172700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0000"/>
                </a:solidFill>
              </a:rPr>
              <a:t>На рубеже </a:t>
            </a:r>
            <a:r>
              <a:rPr lang="en-US" sz="2000" b="1" dirty="0" smtClean="0">
                <a:solidFill>
                  <a:srgbClr val="FF0000"/>
                </a:solidFill>
              </a:rPr>
              <a:t>XX-XXI </a:t>
            </a:r>
            <a:r>
              <a:rPr lang="ru-RU" sz="2000" b="1" dirty="0" smtClean="0">
                <a:solidFill>
                  <a:srgbClr val="FF0000"/>
                </a:solidFill>
              </a:rPr>
              <a:t>вв. любительское краеведение нашего края тоже становится профессиональным регионоведением.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38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3037" y="100013"/>
            <a:ext cx="10248364" cy="1457326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СОВРЕМЕННЫЕ ПРОСВЕТИТЕЛЬСКИЕ УЧРЕЖДЕНИЯ</a:t>
            </a:r>
            <a:br>
              <a:rPr lang="ru-RU" dirty="0" smtClean="0"/>
            </a:br>
            <a:r>
              <a:rPr lang="ru-RU" dirty="0" smtClean="0"/>
              <a:t> Г. ВОЛГОГРАДА И ВОЛГОГРАДСКОЙ ОБЛАСТИ</a:t>
            </a:r>
            <a:r>
              <a:rPr lang="ru-RU" sz="2900" dirty="0" smtClean="0"/>
              <a:t/>
            </a:r>
            <a:br>
              <a:rPr lang="ru-RU" sz="2900" dirty="0" smtClean="0"/>
            </a:br>
            <a:endParaRPr lang="ru-RU" sz="29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53037" y="1771650"/>
            <a:ext cx="10134064" cy="5086350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r>
              <a:rPr lang="ru-RU" sz="2200" dirty="0" smtClean="0">
                <a:solidFill>
                  <a:srgbClr val="FF0000"/>
                </a:solidFill>
              </a:rPr>
              <a:t>40 музеев </a:t>
            </a:r>
            <a:r>
              <a:rPr lang="ru-RU" sz="2200" dirty="0" smtClean="0">
                <a:solidFill>
                  <a:schemeClr val="tx2"/>
                </a:solidFill>
              </a:rPr>
              <a:t>нашего края проводят огромную просветительскую работу в регионе и хранят </a:t>
            </a:r>
            <a:r>
              <a:rPr lang="ru-RU" sz="2200" dirty="0" smtClean="0">
                <a:solidFill>
                  <a:srgbClr val="FF0000"/>
                </a:solidFill>
              </a:rPr>
              <a:t>более 470 тыс. экспонатов</a:t>
            </a:r>
            <a:r>
              <a:rPr lang="ru-RU" sz="2200" dirty="0" smtClean="0">
                <a:solidFill>
                  <a:schemeClr val="tx2"/>
                </a:solidFill>
              </a:rPr>
              <a:t>, рассказывающих о традициях, самобытности и истории края. </a:t>
            </a:r>
          </a:p>
          <a:p>
            <a:r>
              <a:rPr lang="ru-RU" sz="2200" dirty="0" smtClean="0">
                <a:solidFill>
                  <a:schemeClr val="tx2"/>
                </a:solidFill>
              </a:rPr>
              <a:t>Наиболее крупными музеями Волгоградской области являются:</a:t>
            </a:r>
          </a:p>
          <a:p>
            <a:r>
              <a:rPr lang="ru-RU" sz="2200" dirty="0" smtClean="0">
                <a:solidFill>
                  <a:schemeClr val="tx2"/>
                </a:solidFill>
              </a:rPr>
              <a:t>- Музей-заповедник «Сталинградская битва»;</a:t>
            </a:r>
          </a:p>
          <a:p>
            <a:r>
              <a:rPr lang="ru-RU" sz="2200" dirty="0" smtClean="0">
                <a:solidFill>
                  <a:schemeClr val="tx2"/>
                </a:solidFill>
              </a:rPr>
              <a:t>- Волгоградский областной краеведческий музей;</a:t>
            </a:r>
          </a:p>
          <a:p>
            <a:r>
              <a:rPr lang="ru-RU" sz="2200" dirty="0" smtClean="0">
                <a:solidFill>
                  <a:schemeClr val="tx2"/>
                </a:solidFill>
              </a:rPr>
              <a:t>- Музей изобразительных искусств им. И. И. Машкова;</a:t>
            </a:r>
          </a:p>
          <a:p>
            <a:r>
              <a:rPr lang="ru-RU" sz="2200" dirty="0" smtClean="0">
                <a:solidFill>
                  <a:schemeClr val="tx2"/>
                </a:solidFill>
              </a:rPr>
              <a:t>-Историко-этнографические и архитектурный музей-заповедник «Старая </a:t>
            </a:r>
            <a:r>
              <a:rPr lang="ru-RU" sz="2200" dirty="0" err="1" smtClean="0">
                <a:solidFill>
                  <a:schemeClr val="tx2"/>
                </a:solidFill>
              </a:rPr>
              <a:t>Сарепта</a:t>
            </a:r>
            <a:r>
              <a:rPr lang="ru-RU" sz="2200" dirty="0" smtClean="0">
                <a:solidFill>
                  <a:schemeClr val="tx2"/>
                </a:solidFill>
              </a:rPr>
              <a:t>».</a:t>
            </a:r>
          </a:p>
          <a:p>
            <a:pPr algn="just"/>
            <a:r>
              <a:rPr lang="ru-RU" sz="2200" dirty="0" smtClean="0">
                <a:solidFill>
                  <a:schemeClr val="tx2"/>
                </a:solidFill>
              </a:rPr>
              <a:t>Большая работа по сбору и хранению и публикации документации проводится архивами г. Волгограда – Государственным архивом Волгоградской области и Центром документации новой и новейшей истории Волгоградской области.</a:t>
            </a:r>
            <a:endParaRPr lang="ru-RU" sz="2200" dirty="0">
              <a:solidFill>
                <a:schemeClr val="tx2"/>
              </a:solidFill>
            </a:endParaRP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20614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pPr algn="ctr"/>
            <a:r>
              <a:rPr lang="ru-RU" dirty="0" smtClean="0"/>
              <a:t>КРАЕВЕДЕНИЕ В ВОЛГОГРАДСКОМ ГОСУДАРСТВЕННОМ АГРАРНОМ УНИВЕРСИТЕТЕ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21217" y="1600199"/>
            <a:ext cx="10364365" cy="5135451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FF0000"/>
                </a:solidFill>
              </a:rPr>
              <a:t>Краеведение</a:t>
            </a:r>
            <a:r>
              <a:rPr lang="ru-RU" sz="2400" dirty="0" smtClean="0"/>
              <a:t> – это всегда изучение </a:t>
            </a:r>
            <a:r>
              <a:rPr lang="ru-RU" sz="2400" dirty="0"/>
              <a:t>своей родной </a:t>
            </a:r>
            <a:r>
              <a:rPr lang="ru-RU" sz="2400" dirty="0" smtClean="0"/>
              <a:t>земли и поэтому </a:t>
            </a:r>
            <a:r>
              <a:rPr lang="ru-RU" sz="2400" dirty="0" smtClean="0">
                <a:solidFill>
                  <a:srgbClr val="FF0000"/>
                </a:solidFill>
              </a:rPr>
              <a:t>Волгоградскому государственному  </a:t>
            </a:r>
            <a:r>
              <a:rPr lang="ru-RU" sz="2400" dirty="0">
                <a:solidFill>
                  <a:srgbClr val="FF0000"/>
                </a:solidFill>
              </a:rPr>
              <a:t>аграрному </a:t>
            </a:r>
            <a:r>
              <a:rPr lang="ru-RU" sz="2400" dirty="0" smtClean="0">
                <a:solidFill>
                  <a:srgbClr val="FF0000"/>
                </a:solidFill>
              </a:rPr>
              <a:t>университету</a:t>
            </a:r>
            <a:r>
              <a:rPr lang="ru-RU" sz="2400" dirty="0" smtClean="0"/>
              <a:t>, который всегда </a:t>
            </a:r>
            <a:r>
              <a:rPr lang="ru-RU" sz="2400" dirty="0"/>
              <a:t>был ориентирован прежде всего на потребности и нужды нашего </a:t>
            </a:r>
            <a:r>
              <a:rPr lang="ru-RU" sz="2400" dirty="0" smtClean="0"/>
              <a:t>края, </a:t>
            </a:r>
            <a:r>
              <a:rPr lang="ru-RU" sz="2400" dirty="0" smtClean="0">
                <a:solidFill>
                  <a:srgbClr val="FF0000"/>
                </a:solidFill>
              </a:rPr>
              <a:t>это направление деятельности присуще </a:t>
            </a:r>
            <a:r>
              <a:rPr lang="ru-RU" sz="2400" dirty="0">
                <a:solidFill>
                  <a:srgbClr val="FF0000"/>
                </a:solidFill>
              </a:rPr>
              <a:t>имманентно</a:t>
            </a:r>
            <a:r>
              <a:rPr lang="ru-RU" sz="2400" dirty="0"/>
              <a:t>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/>
              <a:t>Будучи старейшим вузом города, он сохраняет </a:t>
            </a:r>
            <a:r>
              <a:rPr lang="ru-RU" sz="2400" dirty="0"/>
              <a:t>традиции и </a:t>
            </a:r>
            <a:r>
              <a:rPr lang="ru-RU" sz="2400" dirty="0" smtClean="0"/>
              <a:t>готовит </a:t>
            </a:r>
            <a:r>
              <a:rPr lang="ru-RU" sz="2400" dirty="0"/>
              <a:t>специалистов прежде всего для </a:t>
            </a:r>
            <a:r>
              <a:rPr lang="ru-RU" sz="2400" dirty="0" smtClean="0"/>
              <a:t>работы в районах Волгоградской области.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/>
              <a:t>В стенах вуза преподавательский состав университета стремится научить </a:t>
            </a:r>
            <a:r>
              <a:rPr lang="ru-RU" sz="2400" dirty="0"/>
              <a:t>студентов понять специфику нашего региона, особенности его природного, исторического и культурного развития, развивать в них чувство любви к своей земле и гордость за свою Малую Родину. </a:t>
            </a:r>
            <a:endParaRPr lang="ru-RU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/>
              <a:t>С момента своего основания, большое внимание </a:t>
            </a:r>
            <a:r>
              <a:rPr lang="ru-RU" sz="2400" dirty="0"/>
              <a:t>вузом уделяется развитию </a:t>
            </a:r>
            <a:r>
              <a:rPr lang="ru-RU" sz="2400" dirty="0" smtClean="0"/>
              <a:t>краеведческой тематики, ежегодно проводятся научно-практические конференции, семинары, олимпиады, экскурсии. </a:t>
            </a:r>
            <a:endParaRPr lang="ru-RU" sz="2400" dirty="0"/>
          </a:p>
          <a:p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169917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pPr algn="ctr"/>
            <a:r>
              <a:rPr lang="ru-RU" dirty="0" smtClean="0"/>
              <a:t>ЦЕЛЬ И ЗАДАЧИ ПРЕПОДАВАНИЯ </a:t>
            </a:r>
            <a:br>
              <a:rPr lang="ru-RU" dirty="0" smtClean="0"/>
            </a:br>
            <a:r>
              <a:rPr lang="ru-RU" dirty="0" smtClean="0"/>
              <a:t>КРАЕВЕДЕНИЯ В ВУЗЕ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900" y="1600199"/>
            <a:ext cx="9980682" cy="5070423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ru-RU" sz="2400" b="1" dirty="0">
                <a:solidFill>
                  <a:srgbClr val="FF0000"/>
                </a:solidFill>
              </a:rPr>
              <a:t>Цель</a:t>
            </a:r>
            <a:r>
              <a:rPr lang="ru-RU" sz="2400" dirty="0">
                <a:solidFill>
                  <a:srgbClr val="FF0000"/>
                </a:solidFill>
              </a:rPr>
              <a:t> -  </a:t>
            </a:r>
            <a:r>
              <a:rPr lang="ru-RU" sz="2400" dirty="0"/>
              <a:t>формирование социально активной личности гражданина и патриота, обладающей чувством национальной гордости, гражданского достоинства, любви к Отечеству и своему народу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b="1" dirty="0">
                <a:solidFill>
                  <a:srgbClr val="FF0000"/>
                </a:solidFill>
              </a:rPr>
              <a:t>Задачи</a:t>
            </a:r>
            <a:r>
              <a:rPr lang="ru-RU" sz="2400" dirty="0">
                <a:solidFill>
                  <a:srgbClr val="FF0000"/>
                </a:solidFill>
              </a:rPr>
              <a:t>: </a:t>
            </a:r>
          </a:p>
          <a:p>
            <a:pPr algn="just">
              <a:buFontTx/>
              <a:buChar char="-"/>
            </a:pPr>
            <a:r>
              <a:rPr lang="ru-RU" sz="2400" dirty="0"/>
              <a:t>воспитание гражданственности, патриотизма и любви к Родине; </a:t>
            </a:r>
          </a:p>
          <a:p>
            <a:pPr algn="just">
              <a:buFontTx/>
              <a:buChar char="-"/>
            </a:pPr>
            <a:r>
              <a:rPr lang="ru-RU" sz="2400" dirty="0"/>
              <a:t>формирование профессионально значимых качеств и умений, воспитание бережного отношения к героическому прошлому нашего народа и своей Малой </a:t>
            </a:r>
            <a:r>
              <a:rPr lang="ru-RU" sz="2400" dirty="0" smtClean="0"/>
              <a:t>Родине</a:t>
            </a:r>
            <a:r>
              <a:rPr lang="ru-RU" sz="2400" dirty="0"/>
              <a:t>;</a:t>
            </a:r>
          </a:p>
          <a:p>
            <a:pPr algn="just">
              <a:buFontTx/>
              <a:buChar char="-"/>
            </a:pPr>
            <a:r>
              <a:rPr lang="ru-RU" sz="2400" dirty="0"/>
              <a:t>духовно-нравственное развитие молодежи; </a:t>
            </a:r>
          </a:p>
          <a:p>
            <a:pPr algn="just">
              <a:buFontTx/>
              <a:buChar char="-"/>
            </a:pPr>
            <a:r>
              <a:rPr lang="ru-RU" sz="2400" dirty="0"/>
              <a:t>совершенствование ценностно-ориентированных качеств </a:t>
            </a:r>
            <a:r>
              <a:rPr lang="ru-RU" sz="2400" dirty="0" smtClean="0"/>
              <a:t>личности; </a:t>
            </a:r>
            <a:endParaRPr lang="ru-RU" sz="2400" dirty="0"/>
          </a:p>
          <a:p>
            <a:pPr algn="just">
              <a:buFontTx/>
              <a:buChar char="-"/>
            </a:pPr>
            <a:r>
              <a:rPr lang="ru-RU" sz="2400" dirty="0"/>
              <a:t>обеспечение условий для самовыражения обучающихся, их творческой активности.</a:t>
            </a:r>
          </a:p>
          <a:p>
            <a:endParaRPr lang="ru-RU" sz="2400" dirty="0"/>
          </a:p>
          <a:p>
            <a:pPr algn="just"/>
            <a:endParaRPr lang="ru-RU" sz="2400" dirty="0" smtClean="0"/>
          </a:p>
          <a:p>
            <a:pPr algn="just"/>
            <a:endParaRPr lang="ru-RU" sz="2400" dirty="0" smtClean="0"/>
          </a:p>
          <a:p>
            <a:pPr algn="just"/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604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pPr algn="ctr"/>
            <a:r>
              <a:rPr lang="ru-RU" dirty="0" smtClean="0"/>
              <a:t>КРАЕВЕДЕНИЕ В ВОЛГОГРАДСКОМ ГОСУДАРСТВЕННОМ АГРАРНОМ УНИВЕРСИТЕТЕ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900" y="1173163"/>
            <a:ext cx="4198620" cy="5262684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pPr algn="just"/>
            <a:endParaRPr lang="ru-RU" sz="2400" dirty="0" smtClean="0"/>
          </a:p>
          <a:p>
            <a:pPr algn="just"/>
            <a:r>
              <a:rPr lang="ru-RU" sz="2400" dirty="0" smtClean="0"/>
              <a:t>С </a:t>
            </a:r>
            <a:r>
              <a:rPr lang="ru-RU" sz="2400" dirty="0" smtClean="0">
                <a:solidFill>
                  <a:srgbClr val="FF0000"/>
                </a:solidFill>
              </a:rPr>
              <a:t>2003 г.</a:t>
            </a:r>
            <a:r>
              <a:rPr lang="ru-RU" sz="2400" dirty="0" smtClean="0"/>
              <a:t> – в </a:t>
            </a:r>
            <a:r>
              <a:rPr lang="ru-RU" sz="2400" dirty="0"/>
              <a:t> </a:t>
            </a:r>
            <a:r>
              <a:rPr lang="ru-RU" sz="2400" dirty="0" smtClean="0"/>
              <a:t>университете был создан  </a:t>
            </a:r>
            <a:r>
              <a:rPr lang="ru-RU" sz="2400" dirty="0" smtClean="0">
                <a:solidFill>
                  <a:srgbClr val="FF0000"/>
                </a:solidFill>
              </a:rPr>
              <a:t>научный студенческий кружок «История и культура народов Нижнего Поволжья». </a:t>
            </a:r>
            <a:r>
              <a:rPr lang="ru-RU" sz="2400" dirty="0"/>
              <a:t>Его </a:t>
            </a:r>
            <a:r>
              <a:rPr lang="ru-RU" sz="2400" dirty="0" smtClean="0"/>
              <a:t>цель </a:t>
            </a:r>
            <a:r>
              <a:rPr lang="ru-RU" sz="2400" dirty="0"/>
              <a:t>-</a:t>
            </a:r>
            <a:r>
              <a:rPr lang="ru-RU" sz="2400" dirty="0" smtClean="0"/>
              <a:t>  </a:t>
            </a:r>
            <a:r>
              <a:rPr lang="ru-RU" sz="2400" dirty="0"/>
              <a:t>изучение истории Волгоградской области и ее районов, </a:t>
            </a:r>
            <a:r>
              <a:rPr lang="ru-RU" sz="2400" dirty="0" smtClean="0"/>
              <a:t>сохранение культурно-исторических традиций народов Нижнего Поволжья, в том числе истории и культуры донского казачества.</a:t>
            </a:r>
          </a:p>
          <a:p>
            <a:endParaRPr lang="ru-RU" sz="2400" i="1" dirty="0"/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945" y="1621713"/>
            <a:ext cx="6543323" cy="436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88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pPr algn="ctr"/>
            <a:r>
              <a:rPr lang="ru-RU" dirty="0"/>
              <a:t>КРАЕВЕДЕНИЕ В ВОЛГОГРАДСКОМ ГОСУДАРСТВЕННОМ АГРАРНОМ УНИВЕРСИТЕТЕ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1792" y="1600200"/>
            <a:ext cx="4508766" cy="483717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/>
              <a:t>В </a:t>
            </a:r>
            <a:r>
              <a:rPr lang="ru-RU" sz="2400" dirty="0">
                <a:solidFill>
                  <a:srgbClr val="FF0000"/>
                </a:solidFill>
              </a:rPr>
              <a:t>2005 г.</a:t>
            </a:r>
            <a:r>
              <a:rPr lang="ru-RU" sz="2400" dirty="0"/>
              <a:t> – с помощью </a:t>
            </a:r>
            <a:r>
              <a:rPr lang="ru-RU" sz="2400" dirty="0" smtClean="0"/>
              <a:t>студентов и </a:t>
            </a:r>
            <a:r>
              <a:rPr lang="ru-RU" sz="2400" dirty="0"/>
              <a:t>преподавателей </a:t>
            </a:r>
            <a:r>
              <a:rPr lang="ru-RU" sz="2400" dirty="0" smtClean="0"/>
              <a:t>университета был </a:t>
            </a:r>
            <a:r>
              <a:rPr lang="ru-RU" sz="2400" dirty="0"/>
              <a:t>создан </a:t>
            </a:r>
            <a:r>
              <a:rPr lang="ru-RU" sz="2400" dirty="0" smtClean="0"/>
              <a:t>историко-этнографический </a:t>
            </a:r>
            <a:r>
              <a:rPr lang="ru-RU" sz="2400" dirty="0" smtClean="0">
                <a:solidFill>
                  <a:srgbClr val="FF0000"/>
                </a:solidFill>
              </a:rPr>
              <a:t>Музей </a:t>
            </a:r>
            <a:r>
              <a:rPr lang="ru-RU" sz="2400" dirty="0">
                <a:solidFill>
                  <a:srgbClr val="FF0000"/>
                </a:solidFill>
              </a:rPr>
              <a:t>истории и культуры народов Нижнего Поволжья </a:t>
            </a:r>
            <a:r>
              <a:rPr lang="ru-RU" sz="2400" dirty="0" err="1" smtClean="0">
                <a:solidFill>
                  <a:srgbClr val="FF0000"/>
                </a:solidFill>
              </a:rPr>
              <a:t>ВолГАУ</a:t>
            </a:r>
            <a:r>
              <a:rPr lang="ru-RU" sz="2400" dirty="0" smtClean="0">
                <a:solidFill>
                  <a:srgbClr val="FF0000"/>
                </a:solidFill>
              </a:rPr>
              <a:t>. </a:t>
            </a:r>
            <a:r>
              <a:rPr lang="ru-RU" sz="2400" dirty="0" smtClean="0"/>
              <a:t>В </a:t>
            </a:r>
            <a:r>
              <a:rPr lang="ru-RU" sz="2400" dirty="0"/>
              <a:t>нем </a:t>
            </a:r>
            <a:r>
              <a:rPr lang="ru-RU" sz="2400" dirty="0" smtClean="0"/>
              <a:t>представлены </a:t>
            </a:r>
            <a:r>
              <a:rPr lang="ru-RU" sz="2400" dirty="0"/>
              <a:t>экспонаты, собранные </a:t>
            </a:r>
            <a:r>
              <a:rPr lang="ru-RU" sz="2400" dirty="0" smtClean="0"/>
              <a:t>из </a:t>
            </a:r>
            <a:r>
              <a:rPr lang="ru-RU" sz="2400" dirty="0"/>
              <a:t>разных </a:t>
            </a:r>
            <a:r>
              <a:rPr lang="ru-RU" sz="2400" dirty="0" smtClean="0"/>
              <a:t>районах </a:t>
            </a:r>
            <a:r>
              <a:rPr lang="ru-RU" sz="2400" dirty="0"/>
              <a:t>Волгоградской области, в том </a:t>
            </a:r>
            <a:r>
              <a:rPr lang="ru-RU" sz="2400" dirty="0" smtClean="0"/>
              <a:t>числе традиционных мест проживания </a:t>
            </a:r>
            <a:r>
              <a:rPr lang="ru-RU" sz="2400" dirty="0" err="1" smtClean="0"/>
              <a:t>верхнедонских</a:t>
            </a:r>
            <a:r>
              <a:rPr lang="ru-RU" sz="2400" dirty="0" smtClean="0"/>
              <a:t> казаков,  предметы казачьей культуры и быта, документы из семейных архивов. </a:t>
            </a:r>
            <a:endParaRPr lang="ru-RU" sz="2400" dirty="0"/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9" r="3669"/>
          <a:stretch>
            <a:fillRect/>
          </a:stretch>
        </p:blipFill>
        <p:spPr>
          <a:xfrm>
            <a:off x="5336346" y="1600200"/>
            <a:ext cx="6263708" cy="445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1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1218" y="76200"/>
            <a:ext cx="10364364" cy="1096962"/>
          </a:xfrm>
          <a:solidFill>
            <a:srgbClr val="FFC000"/>
          </a:solidFill>
        </p:spPr>
        <p:txBody>
          <a:bodyPr/>
          <a:lstStyle/>
          <a:p>
            <a:pPr algn="ctr"/>
            <a:r>
              <a:rPr lang="ru-RU" dirty="0" smtClean="0"/>
              <a:t>КРАЕВЕДЕНИЕ В ВОЛГОГРАДСКОМ ГОСУДАРСТВЕННОМ АГРАРНОМ УНИВЕРСИТЕТЕ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21218" y="1335473"/>
            <a:ext cx="10341524" cy="3419407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ru-RU" sz="2400" dirty="0">
                <a:solidFill>
                  <a:srgbClr val="FF0000"/>
                </a:solidFill>
              </a:rPr>
              <a:t>В 2006 г. </a:t>
            </a:r>
            <a:r>
              <a:rPr lang="ru-RU" sz="2400" dirty="0"/>
              <a:t>был заключен договор о сотрудничестве между Волгоградской государственной сельскохозяйственной академией и Окружным казачьим обществом «Волгоградский округ» Войскового казачьего общества «</a:t>
            </a:r>
            <a:r>
              <a:rPr lang="ru-RU" sz="2400" dirty="0" err="1"/>
              <a:t>Всевеликое</a:t>
            </a:r>
            <a:r>
              <a:rPr lang="ru-RU" sz="2400" dirty="0"/>
              <a:t> Войско Донское», направленный на объединение усилий по воспитанию будущих специалистов сельского хозяйства в духе патриотизма, гражданской ответственности и ознакомления с традициями казачества, а также внедрению казачьего компонента в учебный процесс. </a:t>
            </a:r>
            <a:endParaRPr lang="ru-RU" sz="2400" dirty="0" smtClean="0"/>
          </a:p>
          <a:p>
            <a:pPr algn="just"/>
            <a:endParaRPr lang="ru-RU" sz="2400" dirty="0"/>
          </a:p>
          <a:p>
            <a:pPr algn="just"/>
            <a:endParaRPr lang="ru-RU" sz="2400" dirty="0" smtClean="0"/>
          </a:p>
        </p:txBody>
      </p:sp>
      <p:pic>
        <p:nvPicPr>
          <p:cNvPr id="1026" name="Picture 2" descr="https://atributia.ru/upload/iblock/c18/c18d89a4caefdcee337f3eb72084e42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944" y="4297680"/>
            <a:ext cx="3601272" cy="2409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tudfile.net/html/2706/20/html_2plemcuarT.QoCN/htmlconvd-vqnWn3_html_a421daae67e6d9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942" y="3663807"/>
            <a:ext cx="2749722" cy="319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32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pPr algn="ctr"/>
            <a:r>
              <a:rPr lang="ru-RU" dirty="0"/>
              <a:t>КРАЕВЕДЕНИЕ В ВОЛГОГРАДСКОМ ГОСУДАРСТВЕННОМ АГРАРНОМ УНИВЕРСИТЕТЕ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900" y="1426464"/>
            <a:ext cx="10361676" cy="5303520"/>
          </a:xfrm>
        </p:spPr>
        <p:txBody>
          <a:bodyPr>
            <a:noAutofit/>
          </a:bodyPr>
          <a:lstStyle/>
          <a:p>
            <a:pPr algn="just"/>
            <a:r>
              <a:rPr lang="ru-RU" sz="2400" dirty="0"/>
              <a:t>В </a:t>
            </a:r>
            <a:r>
              <a:rPr lang="ru-RU" sz="2400" dirty="0">
                <a:solidFill>
                  <a:srgbClr val="FF0000"/>
                </a:solidFill>
              </a:rPr>
              <a:t>2007 г.</a:t>
            </a:r>
            <a:r>
              <a:rPr lang="ru-RU" sz="2400" dirty="0"/>
              <a:t> – проведена первая </a:t>
            </a:r>
            <a:r>
              <a:rPr lang="ru-RU" sz="2400" dirty="0">
                <a:solidFill>
                  <a:schemeClr val="tx2"/>
                </a:solidFill>
              </a:rPr>
              <a:t>Международная научно-практическая конференция, посвященная проблемам возрождения исторических и культурных традиций  донского </a:t>
            </a:r>
            <a:r>
              <a:rPr lang="ru-RU" sz="2400" dirty="0" smtClean="0">
                <a:solidFill>
                  <a:schemeClr val="tx2"/>
                </a:solidFill>
              </a:rPr>
              <a:t>казачества: </a:t>
            </a:r>
            <a:r>
              <a:rPr lang="ru-RU" sz="2400" dirty="0" smtClean="0">
                <a:solidFill>
                  <a:srgbClr val="FF0000"/>
                </a:solidFill>
              </a:rPr>
              <a:t>«Казачество </a:t>
            </a:r>
            <a:r>
              <a:rPr lang="ru-RU" sz="2400" dirty="0">
                <a:solidFill>
                  <a:srgbClr val="FF0000"/>
                </a:solidFill>
              </a:rPr>
              <a:t>России: историческое наследие и проблема реконструкции лучших традиций в условиях развития современного общества», </a:t>
            </a:r>
            <a:r>
              <a:rPr lang="ru-RU" sz="2400" dirty="0"/>
              <a:t>совместно проведенная с Международным экономическим казачьим союзом (г. Москва) и Комитетом по делам национальностей и казачества Администрации Волгоградской области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dirty="0" smtClean="0"/>
              <a:t> </a:t>
            </a:r>
            <a:r>
              <a:rPr lang="ru-RU" sz="2400" dirty="0"/>
              <a:t>В процессе подготовки </a:t>
            </a:r>
            <a:r>
              <a:rPr lang="ru-RU" sz="2400" dirty="0" smtClean="0"/>
              <a:t>к данной </a:t>
            </a:r>
            <a:r>
              <a:rPr lang="ru-RU" sz="2400" dirty="0"/>
              <a:t>конференции </a:t>
            </a:r>
            <a:r>
              <a:rPr lang="ru-RU" sz="2400" dirty="0" smtClean="0"/>
              <a:t>было </a:t>
            </a:r>
            <a:r>
              <a:rPr lang="ru-RU" sz="2400" dirty="0"/>
              <a:t>проведено социологическое исследование и анкетирование по вопросам возрождения национально-культурного наследия народов Нижнего Поволжья, а также подготовлено более 200 научных студенческих исследований по современному социально-демографическому состоянию казачества Волгоградской области и проблемам сохранения и возрождения его культурных традиций. </a:t>
            </a:r>
          </a:p>
        </p:txBody>
      </p:sp>
    </p:spTree>
    <p:extLst>
      <p:ext uri="{BB962C8B-B14F-4D97-AF65-F5344CB8AC3E}">
        <p14:creationId xmlns:p14="http://schemas.microsoft.com/office/powerpoint/2010/main" val="254452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pPr algn="ctr"/>
            <a:r>
              <a:rPr lang="ru-RU" dirty="0"/>
              <a:t>КРАЕВЕДЕНИЕ В ВОЛГОГРАДСКОМ ГОСУДАРСТВЕННОМ АГРАРНОМ УНИВЕРСИТЕТЕ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900" y="1645920"/>
            <a:ext cx="5643372" cy="4526280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/>
              <a:t>В </a:t>
            </a:r>
            <a:r>
              <a:rPr lang="ru-RU" sz="2800" dirty="0">
                <a:solidFill>
                  <a:srgbClr val="FF0000"/>
                </a:solidFill>
              </a:rPr>
              <a:t>2009</a:t>
            </a:r>
            <a:r>
              <a:rPr lang="ru-RU" sz="2800" dirty="0"/>
              <a:t> </a:t>
            </a:r>
            <a:r>
              <a:rPr lang="ru-RU" sz="2800" dirty="0" smtClean="0"/>
              <a:t>г. в </a:t>
            </a:r>
            <a:r>
              <a:rPr lang="ru-RU" sz="2800" dirty="0"/>
              <a:t>Учебном центре художественного творчества был организован студенческий фольклорный ансамбль «Сполох». </a:t>
            </a:r>
            <a:r>
              <a:rPr lang="ru-RU" sz="2800" dirty="0" smtClean="0"/>
              <a:t>Помимо </a:t>
            </a:r>
            <a:r>
              <a:rPr lang="ru-RU" sz="2800" dirty="0"/>
              <a:t>участия в концертах, коллектив проводил вечерки и открытые уроки по игровому казачьему фольклору.</a:t>
            </a:r>
          </a:p>
        </p:txBody>
      </p:sp>
      <p:pic>
        <p:nvPicPr>
          <p:cNvPr id="2050" name="Picture 2" descr="В ВОЛГОГРАДСКОМ ГАУ СОЗДАН УЧЕБНЫЙ КАЗАЧИЙ ЭТНОКУЛЬТУРНЫЙ ЦЕНТ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352" y="1645920"/>
            <a:ext cx="3519481" cy="512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71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pPr algn="ctr"/>
            <a:r>
              <a:rPr lang="ru-RU" dirty="0"/>
              <a:t>КРАЕВЕДЕНИЕ В ВОЛГОГРАДСКОМ ГОСУДАРСТВЕННОМ АГРАРНОМ УНИВЕРСИТЕТЕ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9813036" cy="4946904"/>
          </a:xfrm>
        </p:spPr>
        <p:txBody>
          <a:bodyPr>
            <a:normAutofit/>
          </a:bodyPr>
          <a:lstStyle/>
          <a:p>
            <a:pPr algn="just"/>
            <a:endParaRPr lang="ru-RU" sz="2400" dirty="0" smtClean="0"/>
          </a:p>
          <a:p>
            <a:pPr algn="just"/>
            <a:r>
              <a:rPr lang="ru-RU" sz="2400" dirty="0" smtClean="0"/>
              <a:t>В </a:t>
            </a:r>
            <a:r>
              <a:rPr lang="ru-RU" sz="2400" dirty="0">
                <a:solidFill>
                  <a:srgbClr val="FF0000"/>
                </a:solidFill>
              </a:rPr>
              <a:t>2010 г. </a:t>
            </a:r>
            <a:r>
              <a:rPr lang="ru-RU" sz="2400" dirty="0"/>
              <a:t>-  на базе вуза </a:t>
            </a:r>
            <a:r>
              <a:rPr lang="ru-RU" sz="2400" dirty="0" smtClean="0"/>
              <a:t>было создано станичное </a:t>
            </a:r>
            <a:r>
              <a:rPr lang="ru-RU" sz="2400" dirty="0"/>
              <a:t>казачье общество «Вознесенское», возглавляемое атаманом станицы, ректором академии – проф. </a:t>
            </a:r>
            <a:r>
              <a:rPr lang="ru-RU" sz="2400" dirty="0" err="1"/>
              <a:t>А.С.Овчинниковым</a:t>
            </a:r>
            <a:r>
              <a:rPr lang="ru-RU" sz="2400" dirty="0"/>
              <a:t>.  Казачье общество </a:t>
            </a:r>
            <a:r>
              <a:rPr lang="ru-RU" sz="2400" dirty="0" smtClean="0"/>
              <a:t>оказывало </a:t>
            </a:r>
            <a:r>
              <a:rPr lang="ru-RU" sz="2400" dirty="0"/>
              <a:t>помощь кадетским классам области, </a:t>
            </a:r>
            <a:r>
              <a:rPr lang="ru-RU" sz="2400" dirty="0" smtClean="0"/>
              <a:t>проводило </a:t>
            </a:r>
            <a:r>
              <a:rPr lang="ru-RU" sz="2400" dirty="0"/>
              <a:t>научно-исследовательскую работу по проблемам казачества, </a:t>
            </a:r>
            <a:r>
              <a:rPr lang="ru-RU" sz="2400" dirty="0" smtClean="0"/>
              <a:t>занималось </a:t>
            </a:r>
            <a:r>
              <a:rPr lang="ru-RU" sz="2400" dirty="0"/>
              <a:t>организацией конно-спортивной школы и различных молодежных конкурсов («Судьба моя – казачество», «Донская красавица» и др</a:t>
            </a:r>
            <a:r>
              <a:rPr lang="ru-RU" sz="2400" dirty="0" smtClean="0"/>
              <a:t>.)</a:t>
            </a:r>
            <a:endParaRPr lang="ru-RU" sz="2400" dirty="0"/>
          </a:p>
          <a:p>
            <a:pPr algn="just"/>
            <a:r>
              <a:rPr lang="ru-RU" sz="2400" dirty="0"/>
              <a:t>В </a:t>
            </a:r>
            <a:r>
              <a:rPr lang="ru-RU" sz="2400" dirty="0">
                <a:solidFill>
                  <a:srgbClr val="FF0000"/>
                </a:solidFill>
              </a:rPr>
              <a:t>2011 г. </a:t>
            </a:r>
            <a:r>
              <a:rPr lang="ru-RU" sz="2400" dirty="0"/>
              <a:t>– </a:t>
            </a:r>
            <a:r>
              <a:rPr lang="ru-RU" sz="2400" dirty="0" smtClean="0">
                <a:solidFill>
                  <a:schemeClr val="tx1">
                    <a:lumMod val="75000"/>
                  </a:schemeClr>
                </a:solidFill>
              </a:rPr>
              <a:t>открыта </a:t>
            </a:r>
            <a:r>
              <a:rPr lang="ru-RU" sz="2400" dirty="0">
                <a:solidFill>
                  <a:srgbClr val="FF0000"/>
                </a:solidFill>
              </a:rPr>
              <a:t>«Школа атаманов», </a:t>
            </a:r>
            <a:r>
              <a:rPr lang="ru-RU" sz="2400" dirty="0"/>
              <a:t>где каждый желающий может не только теоретически познакомиться с историческими  и культурными традициями казачества, но и освоить практические курсы овладения навыками джигитовки, атаманской работы.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151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pPr algn="ctr"/>
            <a:r>
              <a:rPr lang="ru-RU" dirty="0"/>
              <a:t>КРАЕВЕДЕНИЕ В ВОЛГОГРАДСКОМ ГОСУДАРСТВЕННОМ АГРАРНОМ УНИВЕРСИТЕТЕ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5039868" cy="45720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ru-RU" sz="2400" dirty="0"/>
              <a:t>В </a:t>
            </a:r>
            <a:r>
              <a:rPr lang="ru-RU" sz="2400" dirty="0">
                <a:solidFill>
                  <a:srgbClr val="FF0000"/>
                </a:solidFill>
              </a:rPr>
              <a:t>2008 г.</a:t>
            </a:r>
            <a:r>
              <a:rPr lang="ru-RU" sz="2400" dirty="0"/>
              <a:t> -  в </a:t>
            </a:r>
            <a:r>
              <a:rPr lang="ru-RU" sz="2400" dirty="0" smtClean="0"/>
              <a:t>вузе был </a:t>
            </a:r>
            <a:r>
              <a:rPr lang="ru-RU" sz="2400" dirty="0"/>
              <a:t>открыт </a:t>
            </a:r>
            <a:r>
              <a:rPr lang="ru-RU" sz="2400" dirty="0">
                <a:solidFill>
                  <a:srgbClr val="FF0000"/>
                </a:solidFill>
              </a:rPr>
              <a:t>гуманитарный факультет – сервиса и туризма. </a:t>
            </a:r>
            <a:r>
              <a:rPr lang="ru-RU" sz="2400" dirty="0"/>
              <a:t>Это дало </a:t>
            </a:r>
            <a:r>
              <a:rPr lang="ru-RU" sz="2400" dirty="0" smtClean="0"/>
              <a:t>импульс </a:t>
            </a:r>
            <a:r>
              <a:rPr lang="ru-RU" sz="2400" dirty="0"/>
              <a:t>для </a:t>
            </a:r>
            <a:r>
              <a:rPr lang="ru-RU" sz="2400" dirty="0" smtClean="0"/>
              <a:t>проведения краеведческих </a:t>
            </a:r>
            <a:r>
              <a:rPr lang="ru-RU" sz="2400" dirty="0"/>
              <a:t>исследований </a:t>
            </a:r>
            <a:r>
              <a:rPr lang="ru-RU" sz="2400" dirty="0" smtClean="0"/>
              <a:t>и разработки туристических маршрутов по истории и культуре донского казачества.</a:t>
            </a:r>
          </a:p>
          <a:p>
            <a:pPr algn="just"/>
            <a:r>
              <a:rPr lang="ru-RU" sz="2400" dirty="0" smtClean="0"/>
              <a:t>В </a:t>
            </a:r>
            <a:r>
              <a:rPr lang="ru-RU" sz="2400" dirty="0" smtClean="0">
                <a:solidFill>
                  <a:srgbClr val="FF0000"/>
                </a:solidFill>
              </a:rPr>
              <a:t>2011 г. </a:t>
            </a:r>
            <a:r>
              <a:rPr lang="ru-RU" sz="2400" dirty="0" smtClean="0"/>
              <a:t>факультет подготовил учебное пособие, посвященное истории туризма в Волгоградской области. </a:t>
            </a:r>
          </a:p>
          <a:p>
            <a:endParaRPr lang="ru-RU" sz="2400" dirty="0"/>
          </a:p>
        </p:txBody>
      </p:sp>
      <p:pic>
        <p:nvPicPr>
          <p:cNvPr id="5" name="Picture 2" descr="Новый лого сервиса1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2" b="7732"/>
          <a:stretch>
            <a:fillRect/>
          </a:stretch>
        </p:blipFill>
        <p:spPr bwMode="auto">
          <a:xfrm>
            <a:off x="6426231" y="1389888"/>
            <a:ext cx="5098264" cy="397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50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КРАЕВЕДЕНИЕ В ВОЛГОГРАДСКОМ ГОСУДАРСТВЕННОМ  АГРАРНОМ УНИВЕРСИТЕТЕ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09650" y="1289155"/>
            <a:ext cx="10171182" cy="5446496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ru-RU" sz="2400" dirty="0"/>
              <a:t>В </a:t>
            </a:r>
            <a:r>
              <a:rPr lang="ru-RU" sz="2400" dirty="0">
                <a:solidFill>
                  <a:srgbClr val="FF0000"/>
                </a:solidFill>
              </a:rPr>
              <a:t>2013 г</a:t>
            </a:r>
            <a:r>
              <a:rPr lang="ru-RU" sz="2400" dirty="0" smtClean="0">
                <a:solidFill>
                  <a:srgbClr val="FF0000"/>
                </a:solidFill>
              </a:rPr>
              <a:t>. </a:t>
            </a:r>
            <a:r>
              <a:rPr lang="ru-RU" sz="2400" dirty="0" smtClean="0"/>
              <a:t>на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факультете были открыты </a:t>
            </a:r>
            <a:r>
              <a:rPr lang="ru-RU" sz="2400" dirty="0"/>
              <a:t>курсы по профессиональной подготовке </a:t>
            </a:r>
            <a:r>
              <a:rPr lang="ru-RU" sz="2400" dirty="0" smtClean="0">
                <a:solidFill>
                  <a:srgbClr val="FF0000"/>
                </a:solidFill>
              </a:rPr>
              <a:t>гидов-экскурсоводов </a:t>
            </a:r>
            <a:r>
              <a:rPr lang="ru-RU" sz="2400" dirty="0">
                <a:solidFill>
                  <a:srgbClr val="FF0000"/>
                </a:solidFill>
              </a:rPr>
              <a:t>по г</a:t>
            </a:r>
            <a:r>
              <a:rPr lang="ru-RU" sz="2400" dirty="0" smtClean="0">
                <a:solidFill>
                  <a:srgbClr val="FF0000"/>
                </a:solidFill>
              </a:rPr>
              <a:t>. Волгограду </a:t>
            </a:r>
            <a:r>
              <a:rPr lang="ru-RU" sz="2400" dirty="0">
                <a:solidFill>
                  <a:srgbClr val="FF0000"/>
                </a:solidFill>
              </a:rPr>
              <a:t>и Волгоградской области</a:t>
            </a:r>
            <a:r>
              <a:rPr lang="ru-RU" sz="2400" dirty="0"/>
              <a:t>, по окончании которых выпускники </a:t>
            </a:r>
            <a:r>
              <a:rPr lang="ru-RU" sz="2400" dirty="0" smtClean="0"/>
              <a:t>получали </a:t>
            </a:r>
            <a:r>
              <a:rPr lang="ru-RU" sz="2400" dirty="0"/>
              <a:t>удостоверение экскурсоводов. </a:t>
            </a:r>
            <a:r>
              <a:rPr lang="ru-RU" sz="2400" dirty="0" smtClean="0"/>
              <a:t>Были разработаны новые туристические маршруты по культурно-историческим достопримечательностям донского казачества</a:t>
            </a:r>
            <a:endParaRPr lang="ru-RU" sz="2400" dirty="0"/>
          </a:p>
          <a:p>
            <a:pPr algn="just"/>
            <a:r>
              <a:rPr lang="ru-RU" sz="2400" dirty="0" smtClean="0">
                <a:solidFill>
                  <a:srgbClr val="FF0000"/>
                </a:solidFill>
              </a:rPr>
              <a:t> </a:t>
            </a:r>
          </a:p>
          <a:p>
            <a:pPr algn="just"/>
            <a:r>
              <a:rPr lang="ru-RU" sz="2400" dirty="0" smtClean="0"/>
              <a:t> 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736" y="3182111"/>
            <a:ext cx="4449322" cy="3361245"/>
          </a:xfrm>
          <a:prstGeom prst="rect">
            <a:avLst/>
          </a:prstGeom>
        </p:spPr>
      </p:pic>
      <p:pic>
        <p:nvPicPr>
          <p:cNvPr id="6" name="Объект 3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" r="5416"/>
          <a:stretch>
            <a:fillRect/>
          </a:stretch>
        </p:blipFill>
        <p:spPr>
          <a:xfrm>
            <a:off x="1609344" y="3118979"/>
            <a:ext cx="4070016" cy="3424377"/>
          </a:xfrm>
        </p:spPr>
      </p:pic>
    </p:spTree>
    <p:extLst>
      <p:ext uri="{BB962C8B-B14F-4D97-AF65-F5344CB8AC3E}">
        <p14:creationId xmlns:p14="http://schemas.microsoft.com/office/powerpoint/2010/main" val="187722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899" y="1585210"/>
            <a:ext cx="5815854" cy="5012814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В </a:t>
            </a:r>
            <a:r>
              <a:rPr lang="ru-RU" sz="2400" dirty="0" smtClean="0">
                <a:solidFill>
                  <a:srgbClr val="FF0000"/>
                </a:solidFill>
              </a:rPr>
              <a:t>2015 г.</a:t>
            </a:r>
            <a:r>
              <a:rPr lang="ru-RU" sz="2400" dirty="0" smtClean="0"/>
              <a:t> в ВолГАУ была создана </a:t>
            </a:r>
            <a:r>
              <a:rPr lang="ru-RU" sz="2400" dirty="0" smtClean="0">
                <a:solidFill>
                  <a:srgbClr val="FF0000"/>
                </a:solidFill>
              </a:rPr>
              <a:t>кафедра «</a:t>
            </a:r>
            <a:r>
              <a:rPr lang="ru-RU" sz="2400" dirty="0" err="1" smtClean="0">
                <a:solidFill>
                  <a:srgbClr val="FF0000"/>
                </a:solidFill>
              </a:rPr>
              <a:t>Агротуризма</a:t>
            </a:r>
            <a:r>
              <a:rPr lang="ru-RU" sz="2400" dirty="0" smtClean="0">
                <a:solidFill>
                  <a:srgbClr val="FF0000"/>
                </a:solidFill>
              </a:rPr>
              <a:t> и регионального краеведения».</a:t>
            </a:r>
          </a:p>
          <a:p>
            <a:pPr algn="just"/>
            <a:r>
              <a:rPr lang="ru-RU" sz="2400" dirty="0" smtClean="0"/>
              <a:t> </a:t>
            </a:r>
            <a:r>
              <a:rPr lang="ru-RU" sz="2400" dirty="0"/>
              <a:t>Неоднократно проекты туристических </a:t>
            </a:r>
            <a:r>
              <a:rPr lang="ru-RU" sz="2400" dirty="0" smtClean="0"/>
              <a:t>маршрутов кафедры </a:t>
            </a:r>
            <a:r>
              <a:rPr lang="ru-RU" sz="2400" dirty="0" err="1" smtClean="0"/>
              <a:t>агротуризма</a:t>
            </a:r>
            <a:r>
              <a:rPr lang="ru-RU" sz="2400" dirty="0" smtClean="0"/>
              <a:t> и регионального краеведения  </a:t>
            </a:r>
            <a:r>
              <a:rPr lang="ru-RU" sz="2400" dirty="0"/>
              <a:t>факультета сервиса и туризма были отмечены </a:t>
            </a:r>
            <a:r>
              <a:rPr lang="ru-RU" sz="2400" dirty="0">
                <a:solidFill>
                  <a:srgbClr val="FF0000"/>
                </a:solidFill>
              </a:rPr>
              <a:t>дипломами как лучшие проекты </a:t>
            </a:r>
            <a:r>
              <a:rPr lang="ru-RU" sz="2400" dirty="0" err="1">
                <a:solidFill>
                  <a:srgbClr val="FF0000"/>
                </a:solidFill>
              </a:rPr>
              <a:t>г.Волгограда</a:t>
            </a:r>
            <a:r>
              <a:rPr lang="ru-RU" sz="2400" dirty="0">
                <a:solidFill>
                  <a:srgbClr val="FF0000"/>
                </a:solidFill>
              </a:rPr>
              <a:t> и Волгоградской </a:t>
            </a:r>
            <a:r>
              <a:rPr lang="ru-RU" sz="2400" dirty="0" smtClean="0">
                <a:solidFill>
                  <a:srgbClr val="FF0000"/>
                </a:solidFill>
              </a:rPr>
              <a:t>области.</a:t>
            </a:r>
            <a:endParaRPr lang="ru-RU" sz="2400" dirty="0">
              <a:solidFill>
                <a:srgbClr val="FF0000"/>
              </a:solidFill>
            </a:endParaRPr>
          </a:p>
          <a:p>
            <a:pPr algn="just"/>
            <a:r>
              <a:rPr lang="ru-RU" sz="2400" dirty="0" smtClean="0">
                <a:solidFill>
                  <a:srgbClr val="FF0000"/>
                </a:solidFill>
              </a:rPr>
              <a:t>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10457462" cy="1096962"/>
          </a:xfrm>
          <a:solidFill>
            <a:srgbClr val="FFC000"/>
          </a:solidFill>
        </p:spPr>
        <p:txBody>
          <a:bodyPr/>
          <a:lstStyle/>
          <a:p>
            <a:pPr algn="ctr"/>
            <a:r>
              <a:rPr lang="ru-RU" dirty="0" smtClean="0"/>
              <a:t>КРАЕВЕДЕНИЕ В ВОЛГОГРАДСКОМ ГОСУДАРСТВЕННОМ АГРАРНОМ УНИВЕРСИТЕТЕ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858" y="1436914"/>
            <a:ext cx="4257704" cy="528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56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12172" y="1600200"/>
            <a:ext cx="10773409" cy="165266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/>
              <a:t>В </a:t>
            </a:r>
            <a:r>
              <a:rPr lang="ru-RU" sz="2400" dirty="0">
                <a:solidFill>
                  <a:srgbClr val="FF0000"/>
                </a:solidFill>
              </a:rPr>
              <a:t>2012 г. </a:t>
            </a:r>
            <a:r>
              <a:rPr lang="ru-RU" sz="2400" dirty="0"/>
              <a:t>– состоялись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I</a:t>
            </a:r>
            <a:r>
              <a:rPr lang="ru-RU" sz="2400" dirty="0">
                <a:solidFill>
                  <a:srgbClr val="FF0000"/>
                </a:solidFill>
              </a:rPr>
              <a:t> Краеведческие чтения </a:t>
            </a:r>
            <a:r>
              <a:rPr lang="ru-RU" sz="2400" dirty="0" smtClean="0">
                <a:solidFill>
                  <a:schemeClr val="tx1">
                    <a:lumMod val="75000"/>
                  </a:schemeClr>
                </a:solidFill>
              </a:rPr>
              <a:t>с участием </a:t>
            </a:r>
            <a:r>
              <a:rPr lang="ru-RU" sz="2400" dirty="0"/>
              <a:t>образовательных и культурно-просветительных учреждений </a:t>
            </a:r>
            <a:r>
              <a:rPr lang="ru-RU" sz="2400" dirty="0" err="1"/>
              <a:t>г.Волгограда</a:t>
            </a:r>
            <a:r>
              <a:rPr lang="ru-RU" sz="2400" dirty="0"/>
              <a:t> и Волгоградской области</a:t>
            </a:r>
            <a:r>
              <a:rPr lang="ru-RU" sz="2400" dirty="0" smtClean="0"/>
              <a:t>. На протяжении многих лет изучение и сохранение истории и культуры донского казачества стало важным направлением ежегодных Краеведческих чтений </a:t>
            </a:r>
            <a:r>
              <a:rPr lang="ru-RU" sz="2400" dirty="0" err="1" smtClean="0"/>
              <a:t>ВолГАУ</a:t>
            </a:r>
            <a:r>
              <a:rPr lang="ru-RU" sz="2400" dirty="0" smtClean="0"/>
              <a:t>. </a:t>
            </a:r>
            <a:endParaRPr lang="ru-RU" sz="2400" dirty="0"/>
          </a:p>
          <a:p>
            <a:pPr algn="just"/>
            <a:endParaRPr lang="ru-RU" sz="2400" i="1" dirty="0"/>
          </a:p>
          <a:p>
            <a:pPr algn="just"/>
            <a:endParaRPr lang="ru-RU" sz="2400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7" r="25277"/>
          <a:stretch>
            <a:fillRect/>
          </a:stretch>
        </p:blipFill>
        <p:spPr>
          <a:xfrm>
            <a:off x="5650992" y="3251265"/>
            <a:ext cx="5434591" cy="3145329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pPr algn="ctr"/>
            <a:r>
              <a:rPr lang="ru-RU" dirty="0" smtClean="0"/>
              <a:t>КРАЕВЕДЕНИЕ В ВОЛГОГРАДСКОМ ГОСУДАРСТВЕННОМ АГРАРНОМ УНИВЕРСИТЕТЕ</a:t>
            </a:r>
            <a:endParaRPr lang="ru-RU" dirty="0"/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74" y="3252865"/>
            <a:ext cx="4992283" cy="3143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6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9930" y="33582"/>
            <a:ext cx="9980682" cy="1096962"/>
          </a:xfrm>
          <a:solidFill>
            <a:srgbClr val="FFC000"/>
          </a:solidFill>
        </p:spPr>
        <p:txBody>
          <a:bodyPr/>
          <a:lstStyle/>
          <a:p>
            <a:pPr algn="ctr"/>
            <a:r>
              <a:rPr lang="ru-RU" dirty="0"/>
              <a:t>КРАЕВЕДЕНИЕ В ВОЛГОГРАДСКОМ </a:t>
            </a:r>
            <a:r>
              <a:rPr lang="ru-RU" dirty="0" smtClean="0"/>
              <a:t>ГОСУДАРСТВЕННОМ АГРАРНОМ </a:t>
            </a:r>
            <a:r>
              <a:rPr lang="ru-RU" dirty="0"/>
              <a:t>УНИВЕРСИТЕТЕ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14202" y="4452078"/>
            <a:ext cx="9421676" cy="1933731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ru-RU" sz="2400" dirty="0"/>
              <a:t>В </a:t>
            </a:r>
            <a:r>
              <a:rPr lang="ru-RU" sz="2400" dirty="0">
                <a:solidFill>
                  <a:srgbClr val="FF0000"/>
                </a:solidFill>
              </a:rPr>
              <a:t>2015 г. </a:t>
            </a:r>
            <a:r>
              <a:rPr lang="ru-RU" sz="2400" dirty="0"/>
              <a:t>– на базе ВолГАУ был создан </a:t>
            </a:r>
            <a:r>
              <a:rPr lang="ru-RU" sz="2400" dirty="0">
                <a:solidFill>
                  <a:srgbClr val="FF0000"/>
                </a:solidFill>
              </a:rPr>
              <a:t>Патриотический клуб «К родной земле», </a:t>
            </a:r>
            <a:r>
              <a:rPr lang="ru-RU" sz="2400" dirty="0"/>
              <a:t>члены которого ежегодно </a:t>
            </a:r>
            <a:r>
              <a:rPr lang="ru-RU" sz="2400" dirty="0" smtClean="0"/>
              <a:t>проводили  </a:t>
            </a:r>
            <a:r>
              <a:rPr lang="ru-RU" sz="2400" dirty="0"/>
              <a:t>большую историко-патриотическую работу,  а также </a:t>
            </a:r>
            <a:r>
              <a:rPr lang="ru-RU" sz="2400" dirty="0" smtClean="0"/>
              <a:t>выезжали  </a:t>
            </a:r>
            <a:r>
              <a:rPr lang="ru-RU" sz="2400" dirty="0"/>
              <a:t>на экскурсии и </a:t>
            </a:r>
            <a:r>
              <a:rPr lang="ru-RU" sz="2400" dirty="0" smtClean="0"/>
              <a:t>знакомились </a:t>
            </a:r>
            <a:r>
              <a:rPr lang="ru-RU" sz="2400" dirty="0"/>
              <a:t>с культурно-историческим наследием родного </a:t>
            </a:r>
            <a:r>
              <a:rPr lang="ru-RU" sz="2400" dirty="0" smtClean="0"/>
              <a:t>края и России. </a:t>
            </a:r>
            <a:endParaRPr lang="ru-RU" sz="2400" dirty="0"/>
          </a:p>
          <a:p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0271" y="1231530"/>
            <a:ext cx="5123697" cy="3094742"/>
          </a:xfrm>
          <a:prstGeom prst="rect">
            <a:avLst/>
          </a:prstGeom>
        </p:spPr>
      </p:pic>
      <p:pic>
        <p:nvPicPr>
          <p:cNvPr id="8" name="Объект 3" descr="C:\Documents and Settings\User\Рабочий стол\ФОТО К ОТЧЕТУ\69\DSC_0680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5194" y="1246407"/>
            <a:ext cx="4650971" cy="3079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677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899" y="1600200"/>
            <a:ext cx="5385841" cy="4572000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algn="just"/>
            <a:endParaRPr lang="ru-RU" dirty="0" smtClean="0"/>
          </a:p>
          <a:p>
            <a:pPr algn="just"/>
            <a:r>
              <a:rPr lang="ru-RU" sz="2400" dirty="0" smtClean="0"/>
              <a:t>За </a:t>
            </a:r>
            <a:r>
              <a:rPr lang="ru-RU" sz="2400" dirty="0" smtClean="0">
                <a:solidFill>
                  <a:srgbClr val="FF0000"/>
                </a:solidFill>
              </a:rPr>
              <a:t>2015-2017 гг.  </a:t>
            </a:r>
            <a:r>
              <a:rPr lang="ru-RU" sz="2400" dirty="0" smtClean="0"/>
              <a:t>студенты вуза имели возможность выехать на экскурсии и познакомиться с  историческими достопримечательностями Волгоградской, Астраханской областей, Калмыкии и Санкт-Петербурга.</a:t>
            </a:r>
          </a:p>
          <a:p>
            <a:pPr algn="just"/>
            <a:r>
              <a:rPr lang="ru-RU" sz="2400" dirty="0" smtClean="0"/>
              <a:t>В </a:t>
            </a:r>
            <a:r>
              <a:rPr lang="ru-RU" sz="2400" dirty="0" smtClean="0">
                <a:solidFill>
                  <a:srgbClr val="FF0000"/>
                </a:solidFill>
              </a:rPr>
              <a:t>2017 г. </a:t>
            </a:r>
            <a:r>
              <a:rPr lang="ru-RU" sz="2400" dirty="0" smtClean="0"/>
              <a:t>состоялись </a:t>
            </a:r>
            <a:r>
              <a:rPr lang="en-US" sz="2400" dirty="0" smtClean="0">
                <a:solidFill>
                  <a:srgbClr val="FF0000"/>
                </a:solidFill>
              </a:rPr>
              <a:t>IV </a:t>
            </a:r>
            <a:r>
              <a:rPr lang="ru-RU" sz="2400" dirty="0" smtClean="0">
                <a:solidFill>
                  <a:srgbClr val="FF0000"/>
                </a:solidFill>
              </a:rPr>
              <a:t>Краеведческие чтения ВолГАУ</a:t>
            </a:r>
            <a:r>
              <a:rPr lang="ru-RU" sz="2400" dirty="0" smtClean="0"/>
              <a:t>, посвященные историческому и культурному наследию Волгоградской области.</a:t>
            </a:r>
            <a:endParaRPr lang="ru-RU" sz="2400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pPr algn="ctr"/>
            <a:r>
              <a:rPr lang="ru-RU" dirty="0" smtClean="0"/>
              <a:t>КРАЕВЕДЕНИЕ В ВОЛГОГРАДСКОМ ГОСУДАРСТВЕННОМ АГРАРНОМ УНИВЕРСИТЕТЕ</a:t>
            </a:r>
            <a:endParaRPr lang="ru-RU" dirty="0"/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162" y="4107304"/>
            <a:ext cx="4090714" cy="26378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162" y="1390337"/>
            <a:ext cx="4090714" cy="271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74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69430" y="1671402"/>
            <a:ext cx="4557008" cy="4309673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r>
              <a:rPr lang="ru-RU" sz="2400" dirty="0" smtClean="0"/>
              <a:t>В </a:t>
            </a:r>
            <a:r>
              <a:rPr lang="ru-RU" sz="2400" dirty="0">
                <a:solidFill>
                  <a:srgbClr val="FF0000"/>
                </a:solidFill>
              </a:rPr>
              <a:t>2014 г.</a:t>
            </a:r>
            <a:r>
              <a:rPr lang="ru-RU" sz="2400" dirty="0"/>
              <a:t> состоялись </a:t>
            </a:r>
            <a:r>
              <a:rPr lang="en-US" sz="2400" dirty="0" smtClean="0">
                <a:solidFill>
                  <a:srgbClr val="FF0000"/>
                </a:solidFill>
              </a:rPr>
              <a:t>II</a:t>
            </a:r>
            <a:r>
              <a:rPr lang="ru-RU" sz="2400" dirty="0" smtClean="0">
                <a:solidFill>
                  <a:srgbClr val="FF0000"/>
                </a:solidFill>
              </a:rPr>
              <a:t> Краеведческие </a:t>
            </a:r>
            <a:r>
              <a:rPr lang="ru-RU" sz="2400" dirty="0">
                <a:solidFill>
                  <a:srgbClr val="FF0000"/>
                </a:solidFill>
              </a:rPr>
              <a:t>чтения ВолГАУ, </a:t>
            </a:r>
            <a:r>
              <a:rPr lang="ru-RU" sz="2400" dirty="0"/>
              <a:t>посвященные историческому и культурному наследию славянских народов и 70-летию ВолГАУ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В </a:t>
            </a:r>
            <a:r>
              <a:rPr lang="ru-RU" sz="2400" dirty="0">
                <a:solidFill>
                  <a:srgbClr val="FF0000"/>
                </a:solidFill>
              </a:rPr>
              <a:t>2015 г.</a:t>
            </a:r>
            <a:r>
              <a:rPr lang="ru-RU" sz="2400" dirty="0"/>
              <a:t> состоялись </a:t>
            </a:r>
            <a:r>
              <a:rPr lang="en-US" sz="2400" dirty="0" smtClean="0">
                <a:solidFill>
                  <a:srgbClr val="FF0000"/>
                </a:solidFill>
              </a:rPr>
              <a:t>III</a:t>
            </a:r>
            <a:r>
              <a:rPr lang="ru-RU" sz="2400" dirty="0" smtClean="0">
                <a:solidFill>
                  <a:srgbClr val="FF0000"/>
                </a:solidFill>
              </a:rPr>
              <a:t> Краеведческие </a:t>
            </a:r>
            <a:r>
              <a:rPr lang="ru-RU" sz="2400" dirty="0">
                <a:solidFill>
                  <a:srgbClr val="FF0000"/>
                </a:solidFill>
              </a:rPr>
              <a:t>чтения ВолГАУ</a:t>
            </a:r>
            <a:r>
              <a:rPr lang="ru-RU" sz="2400" dirty="0"/>
              <a:t>, посвященные историческому и культурному наследию Волгоградской </a:t>
            </a:r>
            <a:r>
              <a:rPr lang="ru-RU" sz="2400" dirty="0" smtClean="0"/>
              <a:t>области.</a:t>
            </a:r>
          </a:p>
          <a:p>
            <a:endParaRPr lang="ru-RU" sz="2400" dirty="0"/>
          </a:p>
          <a:p>
            <a:endParaRPr lang="ru-RU" sz="2400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pPr algn="ctr"/>
            <a:r>
              <a:rPr lang="ru-RU" dirty="0" smtClean="0"/>
              <a:t>КРАЕВЕДЕНИЕ В ВОЛГОГРАДСКОМ ГОСУДАРСТВЕННОМ АГРАРНОМ УНИВЕРСИТЕТЕ</a:t>
            </a:r>
            <a:endParaRPr lang="ru-RU" dirty="0"/>
          </a:p>
        </p:txBody>
      </p:sp>
      <p:pic>
        <p:nvPicPr>
          <p:cNvPr id="6" name="Picture 5" descr="C:\Documents and Settings\Тех. секретарь\Рабочий стол\Отчет по воспитательной работе за 2014- 2015\Краеведческие чтения\краеведческие чтения\DSC_8932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3458" r="3458"/>
          <a:stretch>
            <a:fillRect/>
          </a:stretch>
        </p:blipFill>
        <p:spPr bwMode="auto">
          <a:xfrm>
            <a:off x="5426438" y="1484026"/>
            <a:ext cx="5659144" cy="4497049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797" y="4516887"/>
            <a:ext cx="3155785" cy="210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5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1169" y="1600198"/>
            <a:ext cx="4315718" cy="4572001"/>
          </a:xfrm>
        </p:spPr>
        <p:txBody>
          <a:bodyPr>
            <a:noAutofit/>
          </a:bodyPr>
          <a:lstStyle/>
          <a:p>
            <a:pPr algn="just"/>
            <a:r>
              <a:rPr lang="ru-RU" sz="2400" dirty="0"/>
              <a:t>В </a:t>
            </a:r>
            <a:r>
              <a:rPr lang="ru-RU" sz="2400" dirty="0">
                <a:solidFill>
                  <a:srgbClr val="FF0000"/>
                </a:solidFill>
              </a:rPr>
              <a:t>2018 г. </a:t>
            </a:r>
            <a:r>
              <a:rPr lang="ru-RU" sz="2400" dirty="0"/>
              <a:t>был проведен краеведческий </a:t>
            </a:r>
            <a:r>
              <a:rPr lang="ru-RU" sz="2400" dirty="0">
                <a:solidFill>
                  <a:srgbClr val="FF0000"/>
                </a:solidFill>
              </a:rPr>
              <a:t>Фестиваль «Символы родной земли» </a:t>
            </a:r>
            <a:r>
              <a:rPr lang="ru-RU" sz="2400" dirty="0"/>
              <a:t>с участием студентов и школьников </a:t>
            </a:r>
            <a:r>
              <a:rPr lang="ru-RU" sz="2400" dirty="0" err="1" smtClean="0"/>
              <a:t>г.Волгограда</a:t>
            </a:r>
            <a:r>
              <a:rPr lang="ru-RU" sz="2400" dirty="0" smtClean="0"/>
              <a:t>, который был приурочен </a:t>
            </a:r>
            <a:r>
              <a:rPr lang="ru-RU" sz="2400" dirty="0"/>
              <a:t>к 15-летию студенческого научного кружка «История и культура Нижнего Поволжья» и 5-летию Краеведческих чтений </a:t>
            </a:r>
            <a:r>
              <a:rPr lang="ru-RU" sz="2400" dirty="0" err="1" smtClean="0"/>
              <a:t>ВолГАУ</a:t>
            </a:r>
            <a:r>
              <a:rPr lang="ru-RU" sz="2400" dirty="0" smtClean="0"/>
              <a:t>.</a:t>
            </a:r>
            <a:endParaRPr lang="ru-RU" sz="2400" dirty="0"/>
          </a:p>
          <a:p>
            <a:pPr algn="just"/>
            <a:endParaRPr lang="ru-RU" sz="2400" dirty="0" smtClean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pPr algn="ctr"/>
            <a:r>
              <a:rPr lang="ru-RU" dirty="0" smtClean="0"/>
              <a:t>КРАЕВЕДЕНИЕ В ВОЛГОГРАДСКОМ ГОСУДАРСТВЕННОМ АГРАРНОМ УНИВЕРСИТЕТЕ</a:t>
            </a:r>
            <a:endParaRPr lang="ru-RU" dirty="0"/>
          </a:p>
        </p:txBody>
      </p:sp>
      <p:pic>
        <p:nvPicPr>
          <p:cNvPr id="9" name="Рисунок 8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7" r="32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2520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CC66"/>
          </a:solidFill>
          <a:ln>
            <a:solidFill>
              <a:srgbClr val="FFC000"/>
            </a:solidFill>
          </a:ln>
        </p:spPr>
        <p:txBody>
          <a:bodyPr/>
          <a:lstStyle/>
          <a:p>
            <a:pPr algn="ctr"/>
            <a:r>
              <a:rPr lang="ru-RU" dirty="0"/>
              <a:t>КРАЕВЕДЕНИЕ В ВОЛГОГРАДСКОМ ГОСУДАРСТВЕННОМ АГРАРНОМ УНИВЕРСИТЕТЕ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3" r="3113"/>
          <a:stretch>
            <a:fillRect/>
          </a:stretch>
        </p:blipFill>
        <p:spPr>
          <a:xfrm>
            <a:off x="4654671" y="1600199"/>
            <a:ext cx="6430912" cy="457200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1600199"/>
            <a:ext cx="3892296" cy="4572001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>
                <a:solidFill>
                  <a:srgbClr val="FF0000"/>
                </a:solidFill>
              </a:rPr>
              <a:t>В 2018 г. </a:t>
            </a:r>
            <a:r>
              <a:rPr lang="ru-RU" sz="2400" dirty="0"/>
              <a:t>студенты кружка «История и культура народов Нижнего Поволжья» стали победителями краеведческой </a:t>
            </a:r>
            <a:r>
              <a:rPr lang="ru-RU" sz="2400" dirty="0">
                <a:solidFill>
                  <a:srgbClr val="FF0000"/>
                </a:solidFill>
              </a:rPr>
              <a:t>олимпиады «Жемчужины Волгоградской области»</a:t>
            </a:r>
            <a:r>
              <a:rPr lang="ru-RU" sz="2400" dirty="0"/>
              <a:t>, которая проводилась среди студентов вузов  Волгоградской областной универсальной научной библиотекой </a:t>
            </a:r>
            <a:r>
              <a:rPr lang="ru-RU" sz="2400" dirty="0" err="1"/>
              <a:t>им.М.Горького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905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pPr algn="ctr"/>
            <a:r>
              <a:rPr lang="ru-RU" dirty="0"/>
              <a:t>КРАЕВЕДЕНИЕ В ВОЛГОГРАДСКОМ </a:t>
            </a:r>
            <a:r>
              <a:rPr lang="ru-RU" dirty="0" smtClean="0"/>
              <a:t>ГОСУДАРСТВЕННОМ АГРАРНОМ </a:t>
            </a:r>
            <a:r>
              <a:rPr lang="ru-RU" dirty="0"/>
              <a:t>УНИВЕРСИТЕТЕ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900" y="1443159"/>
            <a:ext cx="4051716" cy="5032592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dirty="0"/>
              <a:t>В </a:t>
            </a:r>
            <a:r>
              <a:rPr lang="ru-RU" sz="2400" dirty="0">
                <a:solidFill>
                  <a:srgbClr val="FF0000"/>
                </a:solidFill>
              </a:rPr>
              <a:t>2018 г. </a:t>
            </a:r>
            <a:r>
              <a:rPr lang="ru-RU" sz="2400" dirty="0"/>
              <a:t>в ВолГАУ состоялась </a:t>
            </a:r>
            <a:r>
              <a:rPr lang="ru-RU" sz="2400" dirty="0">
                <a:solidFill>
                  <a:srgbClr val="FF0000"/>
                </a:solidFill>
              </a:rPr>
              <a:t>первая олимпиада по истории для </a:t>
            </a:r>
            <a:r>
              <a:rPr lang="ru-RU" sz="2400" dirty="0" smtClean="0">
                <a:solidFill>
                  <a:srgbClr val="FF0000"/>
                </a:solidFill>
              </a:rPr>
              <a:t>школьников </a:t>
            </a:r>
            <a:r>
              <a:rPr lang="ru-RU" sz="2400" dirty="0" err="1" smtClean="0">
                <a:solidFill>
                  <a:srgbClr val="FF0000"/>
                </a:solidFill>
              </a:rPr>
              <a:t>г.Волгограда</a:t>
            </a:r>
            <a:r>
              <a:rPr lang="ru-RU" sz="2400" dirty="0" smtClean="0">
                <a:solidFill>
                  <a:srgbClr val="FF0000"/>
                </a:solidFill>
              </a:rPr>
              <a:t> и Волгоградской области</a:t>
            </a:r>
            <a:r>
              <a:rPr lang="ru-RU" sz="2400" dirty="0" smtClean="0"/>
              <a:t>, </a:t>
            </a:r>
            <a:r>
              <a:rPr lang="ru-RU" sz="2400" dirty="0"/>
              <a:t>посвященная 75-летию Победы в Сталинградской </a:t>
            </a:r>
            <a:r>
              <a:rPr lang="ru-RU" sz="2400" dirty="0" smtClean="0"/>
              <a:t>битве, ставшая ежегодной традицией вуза.</a:t>
            </a:r>
          </a:p>
          <a:p>
            <a:pPr algn="just"/>
            <a:r>
              <a:rPr lang="ru-RU" sz="2400" dirty="0" smtClean="0"/>
              <a:t>В </a:t>
            </a:r>
            <a:r>
              <a:rPr lang="ru-RU" sz="2400" dirty="0" smtClean="0">
                <a:solidFill>
                  <a:srgbClr val="FF0000"/>
                </a:solidFill>
              </a:rPr>
              <a:t>2018 г. </a:t>
            </a:r>
            <a:r>
              <a:rPr lang="ru-RU" sz="2400" dirty="0" smtClean="0"/>
              <a:t>в ВолГАУ состоялся </a:t>
            </a:r>
            <a:r>
              <a:rPr lang="ru-RU" sz="2400" dirty="0" smtClean="0">
                <a:solidFill>
                  <a:srgbClr val="FF0000"/>
                </a:solidFill>
              </a:rPr>
              <a:t>Молодежный форум «Молодое поколение Росси против фальсификации истории!» </a:t>
            </a:r>
            <a:r>
              <a:rPr lang="en-US" sz="2400" dirty="0" smtClean="0">
                <a:solidFill>
                  <a:srgbClr val="FF0000"/>
                </a:solidFill>
              </a:rPr>
              <a:t>III </a:t>
            </a:r>
            <a:r>
              <a:rPr lang="ru-RU" sz="2400" dirty="0" smtClean="0">
                <a:solidFill>
                  <a:srgbClr val="FF0000"/>
                </a:solidFill>
              </a:rPr>
              <a:t>Всероссийского слета патриотических клубов и объединений аграрных вузов «Родная земля». </a:t>
            </a:r>
            <a:endParaRPr lang="ru-RU" sz="2400" i="1" dirty="0"/>
          </a:p>
          <a:p>
            <a:endParaRPr lang="ru-RU" sz="2400" dirty="0"/>
          </a:p>
          <a:p>
            <a:endParaRPr lang="ru-RU" sz="2400" dirty="0"/>
          </a:p>
        </p:txBody>
      </p:sp>
      <p:pic>
        <p:nvPicPr>
          <p:cNvPr id="1026" name="Picture 2" descr="http://www.sgau.ru/files/pages/31548/1493704709general_pages_02_May_2017_i31548_vserossiiskii_slet_patriotich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424" y="1443159"/>
            <a:ext cx="5971189" cy="486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86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426" y="90100"/>
            <a:ext cx="11798230" cy="1096962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Краеведение дает нам возможность сохранять исторические и культурные традиции донского казачества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1848" y="1365161"/>
            <a:ext cx="5971032" cy="5072215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 smtClean="0"/>
              <a:t>Краеведение </a:t>
            </a:r>
            <a:r>
              <a:rPr lang="ru-RU" sz="2400" dirty="0" smtClean="0"/>
              <a:t>воспитывает уважение  </a:t>
            </a:r>
            <a:r>
              <a:rPr lang="ru-RU" sz="2400" dirty="0"/>
              <a:t>к истории </a:t>
            </a:r>
            <a:r>
              <a:rPr lang="ru-RU" sz="2400" dirty="0" smtClean="0"/>
              <a:t>своей Родины, своих </a:t>
            </a:r>
            <a:r>
              <a:rPr lang="ru-RU" sz="2400" dirty="0"/>
              <a:t>предков, заставляет задуматься о </a:t>
            </a:r>
            <a:r>
              <a:rPr lang="ru-RU" sz="2400" dirty="0" smtClean="0"/>
              <a:t>прошлом, настоящем и будущем через изучение </a:t>
            </a:r>
            <a:r>
              <a:rPr lang="ru-RU" sz="2400" dirty="0"/>
              <a:t>традиций и обычаев родного края, </a:t>
            </a:r>
            <a:r>
              <a:rPr lang="ru-RU" sz="2400" dirty="0" smtClean="0"/>
              <a:t>способствует познанию </a:t>
            </a:r>
            <a:r>
              <a:rPr lang="ru-RU" sz="2400" dirty="0"/>
              <a:t>своих корней</a:t>
            </a:r>
            <a:r>
              <a:rPr lang="ru-RU" sz="2400" dirty="0" smtClean="0"/>
              <a:t>, позволяет установить неразрывную связь </a:t>
            </a:r>
            <a:r>
              <a:rPr lang="ru-RU" sz="2400" dirty="0"/>
              <a:t>с предшествующими </a:t>
            </a:r>
            <a:r>
              <a:rPr lang="ru-RU" sz="2400" dirty="0" smtClean="0"/>
              <a:t>поколениями и формирует важнейшие духовные ценности современного российского общества - </a:t>
            </a:r>
            <a:r>
              <a:rPr lang="ru-RU" sz="2400" b="1" dirty="0">
                <a:solidFill>
                  <a:srgbClr val="FF0000"/>
                </a:solidFill>
              </a:rPr>
              <a:t>национальное </a:t>
            </a:r>
            <a:r>
              <a:rPr lang="ru-RU" sz="2400" b="1" dirty="0" smtClean="0">
                <a:solidFill>
                  <a:srgbClr val="FF0000"/>
                </a:solidFill>
              </a:rPr>
              <a:t>самосознание</a:t>
            </a:r>
            <a:r>
              <a:rPr lang="ru-RU" sz="2400" dirty="0" smtClean="0">
                <a:solidFill>
                  <a:srgbClr val="FF0000"/>
                </a:solidFill>
              </a:rPr>
              <a:t>, </a:t>
            </a:r>
            <a:r>
              <a:rPr lang="ru-RU" sz="2400" b="1" dirty="0" smtClean="0">
                <a:solidFill>
                  <a:srgbClr val="FF0000"/>
                </a:solidFill>
              </a:rPr>
              <a:t>духовность и патриотизм.</a:t>
            </a:r>
            <a:endParaRPr lang="ru-RU" sz="2400" i="1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426" y="1365161"/>
            <a:ext cx="5306095" cy="4807039"/>
          </a:xfrm>
          <a:solidFill>
            <a:srgbClr val="FF3300"/>
          </a:solidFill>
        </p:spPr>
        <p:txBody>
          <a:bodyPr>
            <a:normAutofit/>
          </a:bodyPr>
          <a:lstStyle/>
          <a:p>
            <a:pPr algn="just"/>
            <a:endParaRPr lang="ru-RU" sz="2400" b="1" dirty="0" smtClean="0">
              <a:solidFill>
                <a:schemeClr val="tx2"/>
              </a:solidFill>
            </a:endParaRPr>
          </a:p>
          <a:p>
            <a:pPr algn="just"/>
            <a:r>
              <a:rPr lang="ru-RU" sz="2400" b="1" dirty="0" smtClean="0">
                <a:solidFill>
                  <a:schemeClr val="tx2"/>
                </a:solidFill>
              </a:rPr>
              <a:t>Краеведение </a:t>
            </a:r>
            <a:r>
              <a:rPr lang="ru-RU" sz="2400" dirty="0">
                <a:solidFill>
                  <a:schemeClr val="tx2"/>
                </a:solidFill>
              </a:rPr>
              <a:t>–  </a:t>
            </a:r>
            <a:r>
              <a:rPr lang="ru-RU" sz="2400" dirty="0" smtClean="0">
                <a:solidFill>
                  <a:schemeClr val="tx2"/>
                </a:solidFill>
              </a:rPr>
              <a:t>это </a:t>
            </a:r>
            <a:r>
              <a:rPr lang="ru-RU" sz="2400" dirty="0">
                <a:solidFill>
                  <a:schemeClr val="tx2"/>
                </a:solidFill>
              </a:rPr>
              <a:t>направление научной и творческой деятельности, где могут успешно работать как </a:t>
            </a:r>
            <a:r>
              <a:rPr lang="ru-RU" sz="2400" dirty="0" smtClean="0">
                <a:solidFill>
                  <a:schemeClr val="tx2"/>
                </a:solidFill>
              </a:rPr>
              <a:t>профессиональные ученые, </a:t>
            </a:r>
            <a:r>
              <a:rPr lang="ru-RU" sz="2400" dirty="0">
                <a:solidFill>
                  <a:schemeClr val="tx2"/>
                </a:solidFill>
              </a:rPr>
              <a:t>так </a:t>
            </a:r>
            <a:r>
              <a:rPr lang="ru-RU" sz="2400" dirty="0" smtClean="0">
                <a:solidFill>
                  <a:schemeClr val="tx2"/>
                </a:solidFill>
              </a:rPr>
              <a:t>и исследователи-любители. </a:t>
            </a:r>
          </a:p>
          <a:p>
            <a:pPr algn="just"/>
            <a:r>
              <a:rPr lang="ru-RU" sz="2400" b="1" dirty="0" smtClean="0">
                <a:solidFill>
                  <a:schemeClr val="tx2"/>
                </a:solidFill>
              </a:rPr>
              <a:t>Современное краеведение</a:t>
            </a:r>
            <a:r>
              <a:rPr lang="ru-RU" sz="2400" dirty="0" smtClean="0">
                <a:solidFill>
                  <a:schemeClr val="tx2"/>
                </a:solidFill>
              </a:rPr>
              <a:t> подразумевает не только научные исследования, но и широкую практическую деятельность.</a:t>
            </a:r>
            <a:r>
              <a:rPr lang="ru-RU" sz="2400" dirty="0">
                <a:solidFill>
                  <a:schemeClr val="tx2"/>
                </a:solidFill>
              </a:rPr>
              <a:t>	</a:t>
            </a:r>
            <a:r>
              <a:rPr lang="ru-RU" sz="2400" dirty="0"/>
              <a:t>				</a:t>
            </a:r>
          </a:p>
          <a:p>
            <a:endParaRPr lang="ru-RU" dirty="0" smtClean="0">
              <a:solidFill>
                <a:schemeClr val="tx2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1965656" y="90100"/>
            <a:ext cx="2263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cs typeface="Times New Roman" panose="02020603050405020304" pitchFamily="18" charset="0"/>
              </a:rPr>
              <a:t>(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89166" y="5903893"/>
            <a:ext cx="9105364" cy="95410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800" i="1" dirty="0">
                <a:solidFill>
                  <a:schemeClr val="tx2"/>
                </a:solidFill>
              </a:rPr>
              <a:t>«Краеведение – это самый массовый вид науки</a:t>
            </a:r>
            <a:r>
              <a:rPr lang="ru-RU" sz="2800" i="1" dirty="0" smtClean="0">
                <a:solidFill>
                  <a:schemeClr val="tx2"/>
                </a:solidFill>
              </a:rPr>
              <a:t>»</a:t>
            </a:r>
            <a:br>
              <a:rPr lang="ru-RU" sz="2800" i="1" dirty="0" smtClean="0">
                <a:solidFill>
                  <a:schemeClr val="tx2"/>
                </a:solidFill>
              </a:rPr>
            </a:br>
            <a:r>
              <a:rPr lang="ru-RU" sz="2800" i="1" dirty="0" smtClean="0">
                <a:solidFill>
                  <a:schemeClr val="tx2"/>
                </a:solidFill>
              </a:rPr>
              <a:t>                                      </a:t>
            </a:r>
            <a:r>
              <a:rPr lang="ru-RU" sz="2800" i="1" dirty="0" err="1" smtClean="0">
                <a:solidFill>
                  <a:schemeClr val="tx2"/>
                </a:solidFill>
              </a:rPr>
              <a:t>Д.С.Лихачев</a:t>
            </a:r>
            <a:endParaRPr lang="ru-RU" sz="280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964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899" y="1600200"/>
            <a:ext cx="9829263" cy="4572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991409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cademicLiterature_16x9_TP103431361.potx" id="{2F0AAF73-AE41-486D-B6DC-0985ADE3F2EC}" vid="{EF7BD8ED-D7CC-46AA-8B96-4CA16C4A9ED2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1484</Words>
  <Application>Microsoft Office PowerPoint</Application>
  <PresentationFormat>Широкоэкранный</PresentationFormat>
  <Paragraphs>109</Paragraphs>
  <Slides>25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Arial</vt:lpstr>
      <vt:lpstr>Arial Narrow</vt:lpstr>
      <vt:lpstr>Euphemia</vt:lpstr>
      <vt:lpstr>Plantagenet Cherokee</vt:lpstr>
      <vt:lpstr>Times New Roman</vt:lpstr>
      <vt:lpstr>Wingdings</vt:lpstr>
      <vt:lpstr>Academic Literature 16x9</vt:lpstr>
      <vt:lpstr> Проблема сохранения культурных традиций Донского казачества в системе образования Волгоградской области как главного партнера музеев</vt:lpstr>
      <vt:lpstr>Презентация PowerPoint</vt:lpstr>
      <vt:lpstr>ЧТО ТАКОЕ КРАЕВЕДЕНИЕ?</vt:lpstr>
      <vt:lpstr>СОВРЕМЕННЫЕ ТЕНДЕНЦИИ РАЗВИТИЯ КРАЕВЕДЕНИЯ В РОССИИ</vt:lpstr>
      <vt:lpstr>                 СОВРЕМЕННЫЕ ПРОСВЕТИТЕЛЬСКИЕ УЧРЕЖДЕНИЯ  Г. ВОЛГОГРАДА И ВОЛГОГРАДСКОЙ ОБЛАСТИ </vt:lpstr>
      <vt:lpstr>КРАЕВЕДЕНИЕ В ВОЛГОГРАДСКОМ ГОСУДАРСТВЕННОМ АГРАРНОМ УНИВЕРСИТЕТЕ</vt:lpstr>
      <vt:lpstr>ЦЕЛЬ И ЗАДАЧИ ПРЕПОДАВАНИЯ  КРАЕВЕДЕНИЯ В ВУЗЕ </vt:lpstr>
      <vt:lpstr>КРАЕВЕДЕНИЕ В ВОЛГОГРАДСКОМ ГОСУДАРСТВЕННОМ АГРАРНОМ УНИВЕРСИТЕТЕ</vt:lpstr>
      <vt:lpstr>КРАЕВЕДЕНИЕ В ВОЛГОГРАДСКОМ ГОСУДАРСТВЕННОМ АГРАРНОМ УНИВЕРСИТЕТЕ</vt:lpstr>
      <vt:lpstr>КРАЕВЕДЕНИЕ В ВОЛГОГРАДСКОМ ГОСУДАРСТВЕННОМ АГРАРНОМ УНИВЕРСИТЕТЕ</vt:lpstr>
      <vt:lpstr>КРАЕВЕДЕНИЕ В ВОЛГОГРАДСКОМ ГОСУДАРСТВЕННОМ АГРАРНОМ УНИВЕРСИТЕТЕ</vt:lpstr>
      <vt:lpstr>КРАЕВЕДЕНИЕ В ВОЛГОГРАДСКОМ ГОСУДАРСТВЕННОМ АГРАРНОМ УНИВЕРСИТЕТЕ</vt:lpstr>
      <vt:lpstr>КРАЕВЕДЕНИЕ В ВОЛГОГРАДСКОМ ГОСУДАРСТВЕННОМ АГРАРНОМ УНИВЕРСИТЕТЕ</vt:lpstr>
      <vt:lpstr>КРАЕВЕДЕНИЕ В ВОЛГОГРАДСКОМ ГОСУДАРСТВЕННОМ АГРАРНОМ УНИВЕРСИТЕТЕ</vt:lpstr>
      <vt:lpstr>КРАЕВЕДЕНИЕ В ВОЛГОГРАДСКОМ ГОСУДАРСТВЕННОМ  АГРАРНОМ УНИВЕРСИТЕТЕ</vt:lpstr>
      <vt:lpstr>КРАЕВЕДЕНИЕ В ВОЛГОГРАДСКОМ ГОСУДАРСТВЕННОМ АГРАРНОМ УНИВЕРСИТЕТЕ</vt:lpstr>
      <vt:lpstr>КРАЕВЕДЕНИЕ В ВОЛГОГРАДСКОМ ГОСУДАРСТВЕННОМ АГРАРНОМ УНИВЕРСИТЕТЕ</vt:lpstr>
      <vt:lpstr>КРАЕВЕДЕНИЕ В ВОЛГОГРАДСКОМ ГОСУДАРСТВЕННОМ АГРАРНОМ УНИВЕРСИТЕТЕ</vt:lpstr>
      <vt:lpstr>КРАЕВЕДЕНИЕ В ВОЛГОГРАДСКОМ ГОСУДАРСТВЕННОМ АГРАРНОМ УНИВЕРСИТЕТЕ</vt:lpstr>
      <vt:lpstr>КРАЕВЕДЕНИЕ В ВОЛГОГРАДСКОМ ГОСУДАРСТВЕННОМ АГРАРНОМ УНИВЕРСИТЕТЕ</vt:lpstr>
      <vt:lpstr>КРАЕВЕДЕНИЕ В ВОЛГОГРАДСКОМ ГОСУДАРСТВЕННОМ АГРАРНОМ УНИВЕРСИТЕТЕ</vt:lpstr>
      <vt:lpstr>КРАЕВЕДЕНИЕ В ВОЛГОГРАДСКОМ ГОСУДАРСТВЕННОМ АГРАРНОМ УНИВЕРСИТЕТЕ</vt:lpstr>
      <vt:lpstr>КРАЕВЕДЕНИЕ В ВОЛГОГРАДСКОМ ГОСУДАРСТВЕННОМ АГРАРНОМ УНИВЕРСИТЕТЕ</vt:lpstr>
      <vt:lpstr>Краеведение дает нам возможность сохранять исторические и культурные традиции донского казачества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2015-12-16T01:39:39Z</dcterms:created>
  <dcterms:modified xsi:type="dcterms:W3CDTF">2021-09-08T08:50:19Z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TC034313809991</vt:lpwstr>
  </property>
</Properties>
</file>