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8" r:id="rId1"/>
  </p:sldMasterIdLst>
  <p:sldIdLst>
    <p:sldId id="258" r:id="rId2"/>
    <p:sldId id="259" r:id="rId3"/>
    <p:sldId id="317" r:id="rId4"/>
    <p:sldId id="318" r:id="rId5"/>
    <p:sldId id="333" r:id="rId6"/>
    <p:sldId id="319" r:id="rId7"/>
    <p:sldId id="320" r:id="rId8"/>
    <p:sldId id="332" r:id="rId9"/>
    <p:sldId id="321" r:id="rId10"/>
    <p:sldId id="322" r:id="rId11"/>
    <p:sldId id="323" r:id="rId12"/>
    <p:sldId id="324" r:id="rId13"/>
    <p:sldId id="325" r:id="rId14"/>
    <p:sldId id="326" r:id="rId15"/>
    <p:sldId id="334" r:id="rId16"/>
    <p:sldId id="327" r:id="rId17"/>
    <p:sldId id="328" r:id="rId18"/>
    <p:sldId id="329" r:id="rId19"/>
    <p:sldId id="330" r:id="rId20"/>
    <p:sldId id="331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59" autoAdjust="0"/>
    <p:restoredTop sz="94595" autoAdjust="0"/>
  </p:normalViewPr>
  <p:slideViewPr>
    <p:cSldViewPr>
      <p:cViewPr varScale="1">
        <p:scale>
          <a:sx n="69" d="100"/>
          <a:sy n="69" d="100"/>
        </p:scale>
        <p:origin x="-92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0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5E231B7-4A04-49A8-B6D3-69DBD901609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3D96B46-18C7-4249-A093-893F10C1497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68CBE0-2D7B-40E8-9AF0-07832BC5BC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C3B301-20E5-4043-8E4C-08AB519899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FAB51A-8159-41B8-ABA9-902633EEDE4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D24DBB-1F54-4508-A8C0-858B8ECC3B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BD0C5F-7CAA-4D70-9AFE-89134A235E4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97E6DB5-89B0-4F1C-A71E-16CCEBC6AD9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DB6A16-FA4F-4B2C-BC87-6C54EFAA160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F3693A-E0EB-4FA8-B568-ED50E1C148D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45279B-A2F1-41D1-A1A3-2BB62212247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2907122-BEAC-425B-8204-3B8F1091AE6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algn="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endParaRPr lang="ru-RU" sz="2000" b="1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marL="274320" indent="-274320" algn="ctr">
              <a:buNone/>
              <a:defRPr/>
            </a:pPr>
            <a:r>
              <a:rPr lang="ru-RU" sz="3600" dirty="0" smtClean="0">
                <a:solidFill>
                  <a:schemeClr val="bg1"/>
                </a:solidFill>
              </a:rPr>
              <a:t>ВОЕННЫЕ  ТРАДИЦИИ  КАЗАЧЕСТВА В </a:t>
            </a:r>
            <a:r>
              <a:rPr lang="en-US" sz="3600" dirty="0" smtClean="0">
                <a:solidFill>
                  <a:schemeClr val="bg1"/>
                </a:solidFill>
              </a:rPr>
              <a:t>XV</a:t>
            </a:r>
            <a:r>
              <a:rPr lang="ru-RU" sz="3600" dirty="0" smtClean="0">
                <a:solidFill>
                  <a:schemeClr val="bg1"/>
                </a:solidFill>
              </a:rPr>
              <a:t>-</a:t>
            </a:r>
            <a:r>
              <a:rPr lang="en-US" sz="3600" dirty="0" smtClean="0">
                <a:solidFill>
                  <a:schemeClr val="bg1"/>
                </a:solidFill>
              </a:rPr>
              <a:t>XVII</a:t>
            </a:r>
            <a:r>
              <a:rPr lang="ru-RU" sz="3600" dirty="0" smtClean="0">
                <a:solidFill>
                  <a:schemeClr val="bg1"/>
                </a:solidFill>
              </a:rPr>
              <a:t> ВЕКАХ</a:t>
            </a:r>
          </a:p>
          <a:p>
            <a:pPr marL="274320" indent="-274320" algn="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endParaRPr lang="ru-RU" sz="1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marL="274320" indent="-274320" algn="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Кусаинова</a:t>
            </a:r>
            <a:r>
              <a:rPr lang="ru-RU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Елена </a:t>
            </a:r>
            <a:r>
              <a:rPr lang="ru-RU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Викторовна, </a:t>
            </a:r>
            <a:endParaRPr lang="ru-RU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74320" indent="-274320" algn="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ru-RU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к.и.н</a:t>
            </a:r>
            <a:r>
              <a:rPr lang="ru-RU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., доцент </a:t>
            </a:r>
          </a:p>
          <a:p>
            <a:pPr marL="274320" indent="-274320" algn="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endParaRPr lang="ru-RU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74320" indent="-274320" algn="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endParaRPr lang="ru-RU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endParaRPr lang="ru-RU" sz="1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endParaRPr lang="ru-RU" sz="1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Урюпинск 2021</a:t>
            </a:r>
            <a:endParaRPr lang="ru-RU" sz="1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"/>
              <a:defRPr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/>
          </a:bodyPr>
          <a:lstStyle/>
          <a:p>
            <a:pPr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Содержимое 3"/>
          <p:cNvSpPr>
            <a:spLocks noGrp="1"/>
          </p:cNvSpPr>
          <p:nvPr>
            <p:ph idx="1"/>
          </p:nvPr>
        </p:nvSpPr>
        <p:spPr>
          <a:xfrm>
            <a:off x="571472" y="1714488"/>
            <a:ext cx="8229600" cy="4572000"/>
          </a:xfrm>
        </p:spPr>
        <p:txBody>
          <a:bodyPr/>
          <a:lstStyle/>
          <a:p>
            <a:pPr algn="just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 		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этнографической карте Евразии ясно обозначено соседство и прорастание друг в друга двух мощных этнических массивов – славянского и тюркско-монгольского. Взаимодействие Руси-России с тюркским миром имеет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полуторатысячелетнюю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историю и первоначально осуществлялось  отнюдь не в мирных формах. Русское государство поддерживало интенсивные контакты с кочевыми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протогосударственными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государственными образованиями, в ходе которых происходил обмен достижениями материальной и духовной культуры. Однако наиболее яркий след в истории их взаимоотношений оставило военное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противостояние.</a:t>
            </a:r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285728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smtClean="0">
                <a:solidFill>
                  <a:schemeClr val="bg1"/>
                </a:solidFill>
              </a:rPr>
              <a:t>Введение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erma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7445" y="1524000"/>
            <a:ext cx="6629110" cy="4572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Средневековая карта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Источники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Содержимое 6" descr="hudyakov-yus-1997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71538" y="1500174"/>
            <a:ext cx="3357585" cy="4429156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Военная история и военное дело тюрко-монгольских народов, особенно эпохи средневековья, изучались и изучаются довольно интенсивно. Благодаря усилиям многих исследователей был накоплен значительный фонд источников по вооружению кочевников средневековья. Достаточно полно изучены оружейные комплексы </a:t>
            </a:r>
            <a:r>
              <a:rPr lang="en-US" dirty="0" smtClean="0">
                <a:solidFill>
                  <a:schemeClr val="bg1"/>
                </a:solidFill>
              </a:rPr>
              <a:t>XIII</a:t>
            </a:r>
            <a:r>
              <a:rPr lang="ru-RU" dirty="0" smtClean="0">
                <a:solidFill>
                  <a:schemeClr val="bg1"/>
                </a:solidFill>
              </a:rPr>
              <a:t>-</a:t>
            </a:r>
            <a:r>
              <a:rPr lang="en-US" dirty="0" smtClean="0">
                <a:solidFill>
                  <a:schemeClr val="bg1"/>
                </a:solidFill>
              </a:rPr>
              <a:t>XIV</a:t>
            </a:r>
            <a:r>
              <a:rPr lang="ru-RU" dirty="0" smtClean="0">
                <a:solidFill>
                  <a:schemeClr val="bg1"/>
                </a:solidFill>
              </a:rPr>
              <a:t> вв., которые были введены в научный оборот в серии специальных статей и монографий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d8fd037eb88b422eceb18ed478374433-32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8950" y="1757362"/>
            <a:ext cx="3086100" cy="4105275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0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143117"/>
            <a:ext cx="4059238" cy="3024488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Среди источников по военной культуре казачества центральное место занимают Донские и Ногайские </a:t>
            </a:r>
            <a:r>
              <a:rPr lang="ru-RU" dirty="0" smtClean="0">
                <a:solidFill>
                  <a:schemeClr val="bg1"/>
                </a:solidFill>
              </a:rPr>
              <a:t>дела  </a:t>
            </a:r>
            <a:r>
              <a:rPr lang="ru-RU" dirty="0" smtClean="0">
                <a:solidFill>
                  <a:schemeClr val="bg1"/>
                </a:solidFill>
              </a:rPr>
              <a:t>архива Посольского приказа, а также документы Разрядного приказа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Сочинения иностранцев 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o-nravah-tatar-litovcev-i-moskvityan_36888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29494" y="1524000"/>
            <a:ext cx="2914650" cy="457200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Дополнительным источником по данной проблеме являются труды иностранных путешественников, в которых описываются быт и военная культура кочевых народов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22052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5072" y="1524000"/>
            <a:ext cx="3033856" cy="4572000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Содержимое 8" descr="oi_99a35e155364469783c853852e1b95d7_big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3731" y="1524000"/>
            <a:ext cx="3686175" cy="4572000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Переняв от  кочевников тактику ведения боевых действий в степи, казачество смогло эффективно противостоять натиску татарских орд на русских границах на протяжении </a:t>
            </a:r>
            <a:r>
              <a:rPr lang="en-US" dirty="0" smtClean="0">
                <a:solidFill>
                  <a:schemeClr val="bg1"/>
                </a:solidFill>
              </a:rPr>
              <a:t>XVI</a:t>
            </a:r>
            <a:r>
              <a:rPr lang="ru-RU" dirty="0" smtClean="0">
                <a:solidFill>
                  <a:schemeClr val="bg1"/>
                </a:solidFill>
              </a:rPr>
              <a:t>-</a:t>
            </a:r>
            <a:r>
              <a:rPr lang="en-US" dirty="0" smtClean="0">
                <a:solidFill>
                  <a:schemeClr val="bg1"/>
                </a:solidFill>
              </a:rPr>
              <a:t>XVIII </a:t>
            </a:r>
            <a:r>
              <a:rPr lang="ru-RU" dirty="0" smtClean="0">
                <a:solidFill>
                  <a:schemeClr val="bg1"/>
                </a:solidFill>
              </a:rPr>
              <a:t>вв.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Вооружение казаков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1487888918_007000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618778"/>
            <a:ext cx="4059238" cy="4382443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Копье было самым распространенным видом оружия  у казаков, они пользовались разными его разновидностями - пиками, пальмами, </a:t>
            </a:r>
            <a:r>
              <a:rPr lang="ru-RU" dirty="0" err="1" smtClean="0">
                <a:solidFill>
                  <a:schemeClr val="bg1"/>
                </a:solidFill>
              </a:rPr>
              <a:t>аткасами</a:t>
            </a:r>
            <a:r>
              <a:rPr lang="ru-RU" dirty="0" smtClean="0">
                <a:solidFill>
                  <a:schemeClr val="bg1"/>
                </a:solidFill>
              </a:rPr>
              <a:t> и </a:t>
            </a:r>
            <a:r>
              <a:rPr lang="ru-RU" dirty="0" smtClean="0">
                <a:solidFill>
                  <a:schemeClr val="bg1"/>
                </a:solidFill>
              </a:rPr>
              <a:t>другими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20764-entry-10-1581081446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258122"/>
            <a:ext cx="4059238" cy="3103756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По свидетельству иностранцев, русское войско </a:t>
            </a:r>
            <a:r>
              <a:rPr lang="en-US" dirty="0" smtClean="0">
                <a:solidFill>
                  <a:schemeClr val="bg1"/>
                </a:solidFill>
              </a:rPr>
              <a:t>XV</a:t>
            </a:r>
            <a:r>
              <a:rPr lang="ru-RU" dirty="0" smtClean="0">
                <a:solidFill>
                  <a:schemeClr val="bg1"/>
                </a:solidFill>
              </a:rPr>
              <a:t>-</a:t>
            </a:r>
            <a:r>
              <a:rPr lang="en-US" dirty="0" smtClean="0">
                <a:solidFill>
                  <a:schemeClr val="bg1"/>
                </a:solidFill>
              </a:rPr>
              <a:t>XVII</a:t>
            </a:r>
            <a:r>
              <a:rPr lang="ru-RU" dirty="0" smtClean="0">
                <a:solidFill>
                  <a:schemeClr val="bg1"/>
                </a:solidFill>
              </a:rPr>
              <a:t> вв. имело на  вооружении луки, подобные татарским и саадаки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tumblr_pf1m8pAykC1ugzxkmo7_128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307409"/>
            <a:ext cx="4059238" cy="3005182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На вооружении русской конницы в </a:t>
            </a:r>
            <a:r>
              <a:rPr lang="en-US" dirty="0" smtClean="0">
                <a:solidFill>
                  <a:schemeClr val="bg1"/>
                </a:solidFill>
              </a:rPr>
              <a:t>XIII</a:t>
            </a:r>
            <a:r>
              <a:rPr lang="ru-RU" dirty="0" smtClean="0">
                <a:solidFill>
                  <a:schemeClr val="bg1"/>
                </a:solidFill>
              </a:rPr>
              <a:t>-</a:t>
            </a:r>
            <a:r>
              <a:rPr lang="en-US" dirty="0" smtClean="0">
                <a:solidFill>
                  <a:schemeClr val="bg1"/>
                </a:solidFill>
              </a:rPr>
              <a:t>XVI</a:t>
            </a:r>
            <a:r>
              <a:rPr lang="ru-RU" dirty="0" smtClean="0">
                <a:solidFill>
                  <a:schemeClr val="bg1"/>
                </a:solidFill>
              </a:rPr>
              <a:t> была сабля, постепенно вытеснившая меч. Рисунки </a:t>
            </a:r>
            <a:r>
              <a:rPr lang="ru-RU" dirty="0" err="1" smtClean="0">
                <a:solidFill>
                  <a:schemeClr val="bg1"/>
                </a:solidFill>
              </a:rPr>
              <a:t>Никоновской</a:t>
            </a:r>
            <a:r>
              <a:rPr lang="ru-RU" dirty="0" smtClean="0">
                <a:solidFill>
                  <a:schemeClr val="bg1"/>
                </a:solidFill>
              </a:rPr>
              <a:t> летописи изображают конников всегда с </a:t>
            </a:r>
            <a:r>
              <a:rPr lang="ru-RU" dirty="0" smtClean="0">
                <a:solidFill>
                  <a:schemeClr val="bg1"/>
                </a:solidFill>
              </a:rPr>
              <a:t>саблями.  В  </a:t>
            </a:r>
            <a:r>
              <a:rPr lang="en-US" dirty="0" smtClean="0">
                <a:solidFill>
                  <a:schemeClr val="bg1"/>
                </a:solidFill>
              </a:rPr>
              <a:t>XVI </a:t>
            </a:r>
            <a:r>
              <a:rPr lang="ru-RU" dirty="0" smtClean="0">
                <a:solidFill>
                  <a:schemeClr val="bg1"/>
                </a:solidFill>
              </a:rPr>
              <a:t>-</a:t>
            </a:r>
            <a:r>
              <a:rPr lang="en-US" dirty="0" smtClean="0">
                <a:solidFill>
                  <a:schemeClr val="bg1"/>
                </a:solidFill>
              </a:rPr>
              <a:t>XVII</a:t>
            </a:r>
            <a:r>
              <a:rPr lang="ru-RU" dirty="0" smtClean="0">
                <a:solidFill>
                  <a:schemeClr val="bg1"/>
                </a:solidFill>
              </a:rPr>
              <a:t> веках саблей вооружались также стрельцы и казаки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Донские казаки. Вооружение Донских казаков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12299" y="1524000"/>
            <a:ext cx="3749040" cy="457200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эпоху позднего средневековья использовались кинжалы с прямым, линзовидным или трехгранным в сечении клинком без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перекрестья. Получают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распространение разные виды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короткоклинкового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оружия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Защитное вооружение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arheologiya-srednevekovyih-kochevnikov-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400802"/>
            <a:ext cx="4059238" cy="2818396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В казачестве наиболее распространенным видом защитного вооружения был </a:t>
            </a:r>
            <a:r>
              <a:rPr lang="ru-RU" dirty="0" err="1" smtClean="0">
                <a:solidFill>
                  <a:schemeClr val="bg1"/>
                </a:solidFill>
              </a:rPr>
              <a:t>куяк</a:t>
            </a:r>
            <a:r>
              <a:rPr lang="ru-RU" dirty="0" smtClean="0">
                <a:solidFill>
                  <a:schemeClr val="bg1"/>
                </a:solidFill>
              </a:rPr>
              <a:t>, но только не металлический, а кожаный, с нашитыми на него металлическими пластинами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arm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11003" y="1524000"/>
            <a:ext cx="3151632" cy="457200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Доспехи у казаков были как свои собственные, так и получаемые на время похода из «казны». В числе последних порой оказывалась и весьма экзотическая «воинская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збруя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- латы и шишаки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-13-e1539639169808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305182"/>
            <a:ext cx="4059238" cy="3009635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Русский рынок кавалерии начал формироваться еще во времена Золотой Орды. В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в. ввоз коней в Россию продолжала Большая Орда, а в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XVI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XVII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вв. - Ногайская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Орда.  (На рисунке изображена лошадь ногайской породы).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kaz-1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57224" y="1857364"/>
            <a:ext cx="3286147" cy="428628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Казаки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превосходно разбирались в лошадях. Большая часть добытых в походах денег шла на их покупку. Практически все свое время казак проводил в седле, и, как следствие, конь стал неотъемлемой частью жизнь и важным элементом мироощущения казака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6-_kazatskaya_lava_atakuet_peshiy_stroy_voinov_yanusha_radzivilla-917be51ad041ab404e3d6899aab25f6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84867" y="2143116"/>
            <a:ext cx="3803904" cy="321471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Боевой и походный порядки русской армии в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XIII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XVII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вв. были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подобны монгольским. Бой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кочевников начинался с обстрела врага из луков и стремительного натиска легкой конницы (лава) с криками и стремительной игрой на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трубах. Казачья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лава также была наследницей монгольской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e1326d5aa046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472481"/>
            <a:ext cx="4059238" cy="2675038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Казаки, зная о неразвитости речного флота у татар, с самого начала освоения Дона, Волги и Яика прибегали к весьма выигрышному для них способу ведения боевых действий - «судовой войне». 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Казачество отшлифовало заимствованные у кочевников приемы и тактику ведения боя, что позволило ему стать грозным противником самих степняков. В то же время, как свидетельствует исторический опыт, боевых сил и умения кочевников оказалось недостаточно для успешной борьбы с вооруженным огнестрельным оружием и обладающим большим боевым опытом и решимостью в достижении своей цели противником.</a:t>
            </a:r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954</TotalTime>
  <Words>533</Words>
  <Application>Microsoft Office PowerPoint</Application>
  <PresentationFormat>Экран (4:3)</PresentationFormat>
  <Paragraphs>33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Бумажная</vt:lpstr>
      <vt:lpstr>Слайд 1</vt:lpstr>
      <vt:lpstr>Введение</vt:lpstr>
      <vt:lpstr>Средневековая карта</vt:lpstr>
      <vt:lpstr>Источники</vt:lpstr>
      <vt:lpstr>Слайд 5</vt:lpstr>
      <vt:lpstr>Слайд 6</vt:lpstr>
      <vt:lpstr>Сочинения иностранцев </vt:lpstr>
      <vt:lpstr>Слайд 8</vt:lpstr>
      <vt:lpstr>Слайд 9</vt:lpstr>
      <vt:lpstr>Вооружение казаков</vt:lpstr>
      <vt:lpstr>Слайд 11</vt:lpstr>
      <vt:lpstr>Слайд 12</vt:lpstr>
      <vt:lpstr>Слайд 13</vt:lpstr>
      <vt:lpstr>Защитное вооружение</vt:lpstr>
      <vt:lpstr>Слайд 15</vt:lpstr>
      <vt:lpstr>Слайд 16</vt:lpstr>
      <vt:lpstr>Слайд 17</vt:lpstr>
      <vt:lpstr>Слайд 18</vt:lpstr>
      <vt:lpstr>Слайд 19</vt:lpstr>
      <vt:lpstr>Заключение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117</cp:revision>
  <dcterms:created xsi:type="dcterms:W3CDTF">2008-11-07T12:10:23Z</dcterms:created>
  <dcterms:modified xsi:type="dcterms:W3CDTF">2021-09-06T09:34:53Z</dcterms:modified>
</cp:coreProperties>
</file>